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90" r:id="rId2"/>
    <p:sldId id="538" r:id="rId3"/>
    <p:sldId id="539" r:id="rId4"/>
    <p:sldId id="297" r:id="rId5"/>
    <p:sldId id="311" r:id="rId6"/>
    <p:sldId id="540" r:id="rId7"/>
    <p:sldId id="298" r:id="rId8"/>
    <p:sldId id="299" r:id="rId9"/>
    <p:sldId id="300" r:id="rId10"/>
    <p:sldId id="331" r:id="rId11"/>
    <p:sldId id="541" r:id="rId12"/>
    <p:sldId id="49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8A842-7EAA-465E-BC7C-33A287FBB8E5}" v="15" dt="2023-06-23T12:34:06.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93"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HOIR" userId="c1cb2f2e-41e5-4c05-aa67-286321975c05" providerId="ADAL" clId="{3008A842-7EAA-465E-BC7C-33A287FBB8E5}"/>
    <pc:docChg chg="undo redo custSel delSld modSld">
      <pc:chgData name="David LHOIR" userId="c1cb2f2e-41e5-4c05-aa67-286321975c05" providerId="ADAL" clId="{3008A842-7EAA-465E-BC7C-33A287FBB8E5}" dt="2023-06-23T12:34:26.361" v="234" actId="20577"/>
      <pc:docMkLst>
        <pc:docMk/>
      </pc:docMkLst>
      <pc:sldChg chg="addSp modSp mod">
        <pc:chgData name="David LHOIR" userId="c1cb2f2e-41e5-4c05-aa67-286321975c05" providerId="ADAL" clId="{3008A842-7EAA-465E-BC7C-33A287FBB8E5}" dt="2023-06-23T12:02:53.724" v="224" actId="1076"/>
        <pc:sldMkLst>
          <pc:docMk/>
          <pc:sldMk cId="3213331182" sldId="490"/>
        </pc:sldMkLst>
        <pc:spChg chg="mod">
          <ac:chgData name="David LHOIR" userId="c1cb2f2e-41e5-4c05-aa67-286321975c05" providerId="ADAL" clId="{3008A842-7EAA-465E-BC7C-33A287FBB8E5}" dt="2023-06-23T09:19:29.694" v="11" actId="404"/>
          <ac:spMkLst>
            <pc:docMk/>
            <pc:sldMk cId="3213331182" sldId="490"/>
            <ac:spMk id="3" creationId="{672EBDA4-E5CF-4B36-8365-00A25ACD7C38}"/>
          </ac:spMkLst>
        </pc:spChg>
        <pc:spChg chg="mod">
          <ac:chgData name="David LHOIR" userId="c1cb2f2e-41e5-4c05-aa67-286321975c05" providerId="ADAL" clId="{3008A842-7EAA-465E-BC7C-33A287FBB8E5}" dt="2023-06-23T09:20:50.536" v="73" actId="1076"/>
          <ac:spMkLst>
            <pc:docMk/>
            <pc:sldMk cId="3213331182" sldId="490"/>
            <ac:spMk id="4" creationId="{CAFAAEC9-BD23-42CE-9F44-558AC77579B7}"/>
          </ac:spMkLst>
        </pc:spChg>
        <pc:spChg chg="add mod">
          <ac:chgData name="David LHOIR" userId="c1cb2f2e-41e5-4c05-aa67-286321975c05" providerId="ADAL" clId="{3008A842-7EAA-465E-BC7C-33A287FBB8E5}" dt="2023-06-23T09:21:01.376" v="90" actId="20577"/>
          <ac:spMkLst>
            <pc:docMk/>
            <pc:sldMk cId="3213331182" sldId="490"/>
            <ac:spMk id="7" creationId="{5D7EF1EA-AAFA-5B04-9A83-928311860FF6}"/>
          </ac:spMkLst>
        </pc:spChg>
        <pc:picChg chg="add mod">
          <ac:chgData name="David LHOIR" userId="c1cb2f2e-41e5-4c05-aa67-286321975c05" providerId="ADAL" clId="{3008A842-7EAA-465E-BC7C-33A287FBB8E5}" dt="2023-06-23T09:19:10.431" v="4" actId="14100"/>
          <ac:picMkLst>
            <pc:docMk/>
            <pc:sldMk cId="3213331182" sldId="490"/>
            <ac:picMk id="6" creationId="{C4D0C01F-FB2B-3CDD-B0B9-D5E35A6E5CA2}"/>
          </ac:picMkLst>
        </pc:picChg>
        <pc:picChg chg="add mod">
          <ac:chgData name="David LHOIR" userId="c1cb2f2e-41e5-4c05-aa67-286321975c05" providerId="ADAL" clId="{3008A842-7EAA-465E-BC7C-33A287FBB8E5}" dt="2023-06-23T09:21:45.856" v="95" actId="1076"/>
          <ac:picMkLst>
            <pc:docMk/>
            <pc:sldMk cId="3213331182" sldId="490"/>
            <ac:picMk id="1026" creationId="{F40D3745-159D-74CC-9296-7A055263A057}"/>
          </ac:picMkLst>
        </pc:picChg>
        <pc:picChg chg="add mod">
          <ac:chgData name="David LHOIR" userId="c1cb2f2e-41e5-4c05-aa67-286321975c05" providerId="ADAL" clId="{3008A842-7EAA-465E-BC7C-33A287FBB8E5}" dt="2023-06-23T12:02:53.724" v="224" actId="1076"/>
          <ac:picMkLst>
            <pc:docMk/>
            <pc:sldMk cId="3213331182" sldId="490"/>
            <ac:picMk id="1028" creationId="{A5B51552-BB4D-1CDA-D101-21237D03C152}"/>
          </ac:picMkLst>
        </pc:picChg>
      </pc:sldChg>
      <pc:sldChg chg="modSp mod">
        <pc:chgData name="David LHOIR" userId="c1cb2f2e-41e5-4c05-aa67-286321975c05" providerId="ADAL" clId="{3008A842-7EAA-465E-BC7C-33A287FBB8E5}" dt="2023-06-23T12:34:06.434" v="230" actId="20577"/>
        <pc:sldMkLst>
          <pc:docMk/>
          <pc:sldMk cId="2044884113" sldId="496"/>
        </pc:sldMkLst>
        <pc:spChg chg="mod">
          <ac:chgData name="David LHOIR" userId="c1cb2f2e-41e5-4c05-aa67-286321975c05" providerId="ADAL" clId="{3008A842-7EAA-465E-BC7C-33A287FBB8E5}" dt="2023-06-23T12:34:06.434" v="230" actId="20577"/>
          <ac:spMkLst>
            <pc:docMk/>
            <pc:sldMk cId="2044884113" sldId="496"/>
            <ac:spMk id="2" creationId="{B3D81B3A-7B5C-4ED2-9CB2-11DBB1AB9136}"/>
          </ac:spMkLst>
        </pc:spChg>
        <pc:spChg chg="mod">
          <ac:chgData name="David LHOIR" userId="c1cb2f2e-41e5-4c05-aa67-286321975c05" providerId="ADAL" clId="{3008A842-7EAA-465E-BC7C-33A287FBB8E5}" dt="2023-06-23T12:34:01.448" v="228" actId="20577"/>
          <ac:spMkLst>
            <pc:docMk/>
            <pc:sldMk cId="2044884113" sldId="496"/>
            <ac:spMk id="6" creationId="{8C2F37E7-FB06-4CFA-BBFB-CA9BD6AC52D6}"/>
          </ac:spMkLst>
        </pc:spChg>
      </pc:sldChg>
      <pc:sldChg chg="del">
        <pc:chgData name="David LHOIR" userId="c1cb2f2e-41e5-4c05-aa67-286321975c05" providerId="ADAL" clId="{3008A842-7EAA-465E-BC7C-33A287FBB8E5}" dt="2023-06-23T09:44:09.017" v="162" actId="47"/>
        <pc:sldMkLst>
          <pc:docMk/>
          <pc:sldMk cId="2056442902" sldId="500"/>
        </pc:sldMkLst>
      </pc:sldChg>
      <pc:sldChg chg="modSp mod">
        <pc:chgData name="David LHOIR" userId="c1cb2f2e-41e5-4c05-aa67-286321975c05" providerId="ADAL" clId="{3008A842-7EAA-465E-BC7C-33A287FBB8E5}" dt="2023-06-23T09:24:35.629" v="134" actId="20577"/>
        <pc:sldMkLst>
          <pc:docMk/>
          <pc:sldMk cId="566378498" sldId="538"/>
        </pc:sldMkLst>
        <pc:spChg chg="mod">
          <ac:chgData name="David LHOIR" userId="c1cb2f2e-41e5-4c05-aa67-286321975c05" providerId="ADAL" clId="{3008A842-7EAA-465E-BC7C-33A287FBB8E5}" dt="2023-06-23T09:24:35.629" v="134" actId="20577"/>
          <ac:spMkLst>
            <pc:docMk/>
            <pc:sldMk cId="566378498" sldId="538"/>
            <ac:spMk id="5" creationId="{875A334F-4BF5-3EA1-A6F7-CB55970CFBE9}"/>
          </ac:spMkLst>
        </pc:spChg>
      </pc:sldChg>
      <pc:sldChg chg="modSp mod">
        <pc:chgData name="David LHOIR" userId="c1cb2f2e-41e5-4c05-aa67-286321975c05" providerId="ADAL" clId="{3008A842-7EAA-465E-BC7C-33A287FBB8E5}" dt="2023-06-23T09:30:32.875" v="161" actId="20577"/>
        <pc:sldMkLst>
          <pc:docMk/>
          <pc:sldMk cId="3740708763" sldId="540"/>
        </pc:sldMkLst>
        <pc:spChg chg="mod">
          <ac:chgData name="David LHOIR" userId="c1cb2f2e-41e5-4c05-aa67-286321975c05" providerId="ADAL" clId="{3008A842-7EAA-465E-BC7C-33A287FBB8E5}" dt="2023-06-23T09:30:32.875" v="161" actId="20577"/>
          <ac:spMkLst>
            <pc:docMk/>
            <pc:sldMk cId="3740708763" sldId="540"/>
            <ac:spMk id="2" creationId="{8DBC7D64-6FA1-080A-B116-7A7B2063912F}"/>
          </ac:spMkLst>
        </pc:spChg>
      </pc:sldChg>
      <pc:sldChg chg="modSp mod">
        <pc:chgData name="David LHOIR" userId="c1cb2f2e-41e5-4c05-aa67-286321975c05" providerId="ADAL" clId="{3008A842-7EAA-465E-BC7C-33A287FBB8E5}" dt="2023-06-23T12:34:26.361" v="234" actId="20577"/>
        <pc:sldMkLst>
          <pc:docMk/>
          <pc:sldMk cId="3821919804" sldId="541"/>
        </pc:sldMkLst>
        <pc:spChg chg="mod">
          <ac:chgData name="David LHOIR" userId="c1cb2f2e-41e5-4c05-aa67-286321975c05" providerId="ADAL" clId="{3008A842-7EAA-465E-BC7C-33A287FBB8E5}" dt="2023-06-23T09:44:25.095" v="178" actId="20577"/>
          <ac:spMkLst>
            <pc:docMk/>
            <pc:sldMk cId="3821919804" sldId="541"/>
            <ac:spMk id="2" creationId="{87D89D00-1C1C-3EEE-B2CA-F843F1D60520}"/>
          </ac:spMkLst>
        </pc:spChg>
        <pc:spChg chg="mod">
          <ac:chgData name="David LHOIR" userId="c1cb2f2e-41e5-4c05-aa67-286321975c05" providerId="ADAL" clId="{3008A842-7EAA-465E-BC7C-33A287FBB8E5}" dt="2023-06-23T12:34:26.361" v="234" actId="20577"/>
          <ac:spMkLst>
            <pc:docMk/>
            <pc:sldMk cId="3821919804" sldId="541"/>
            <ac:spMk id="3" creationId="{EE2DFDCD-E59B-8E3F-A77F-C3C765A992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08D93-5AD0-45D4-B766-12B90D17F80D}"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r-BE"/>
        </a:p>
      </dgm:t>
    </dgm:pt>
    <dgm:pt modelId="{7330D614-8A5E-4D85-85CA-8869326EC684}">
      <dgm:prSet phldrT="[Texte]"/>
      <dgm:spPr/>
      <dgm:t>
        <a:bodyPr/>
        <a:lstStyle/>
        <a:p>
          <a:r>
            <a:rPr lang="fr-BE" dirty="0"/>
            <a:t>Life cycle</a:t>
          </a:r>
        </a:p>
      </dgm:t>
    </dgm:pt>
    <dgm:pt modelId="{BD00EAE6-C1BB-4022-A26C-432F0FC014B8}" type="parTrans" cxnId="{EAC369DA-A401-46F8-9992-610562CA05B1}">
      <dgm:prSet/>
      <dgm:spPr/>
      <dgm:t>
        <a:bodyPr/>
        <a:lstStyle/>
        <a:p>
          <a:endParaRPr lang="fr-BE"/>
        </a:p>
      </dgm:t>
    </dgm:pt>
    <dgm:pt modelId="{0701F6ED-1074-4488-B92B-DC32F98FC433}" type="sibTrans" cxnId="{EAC369DA-A401-46F8-9992-610562CA05B1}">
      <dgm:prSet/>
      <dgm:spPr/>
      <dgm:t>
        <a:bodyPr/>
        <a:lstStyle/>
        <a:p>
          <a:endParaRPr lang="fr-BE"/>
        </a:p>
      </dgm:t>
    </dgm:pt>
    <dgm:pt modelId="{DC03814C-1202-4E7B-8D20-D06EA9D04947}">
      <dgm:prSet phldrT="[Texte]" custT="1"/>
      <dgm:spPr/>
      <dgm:t>
        <a:bodyPr/>
        <a:lstStyle/>
        <a:p>
          <a:r>
            <a:rPr lang="en-US" sz="1400" b="1" dirty="0"/>
            <a:t>Description of the data life cycle </a:t>
          </a:r>
          <a:r>
            <a:rPr lang="en-US" sz="1400" b="0" dirty="0"/>
            <a:t>(short- and long-term preservation)</a:t>
          </a:r>
          <a:endParaRPr lang="fr-BE" sz="1400" b="0" dirty="0"/>
        </a:p>
      </dgm:t>
    </dgm:pt>
    <dgm:pt modelId="{492EC00E-8E81-4349-9B98-D04B477F0D1D}" type="parTrans" cxnId="{E2AC744C-0FB0-477C-BD26-35718A05AE34}">
      <dgm:prSet/>
      <dgm:spPr/>
      <dgm:t>
        <a:bodyPr/>
        <a:lstStyle/>
        <a:p>
          <a:endParaRPr lang="fr-BE"/>
        </a:p>
      </dgm:t>
    </dgm:pt>
    <dgm:pt modelId="{B1C010FE-F2D9-424E-B820-0D923779DF82}" type="sibTrans" cxnId="{E2AC744C-0FB0-477C-BD26-35718A05AE34}">
      <dgm:prSet/>
      <dgm:spPr/>
      <dgm:t>
        <a:bodyPr/>
        <a:lstStyle/>
        <a:p>
          <a:endParaRPr lang="fr-BE"/>
        </a:p>
      </dgm:t>
    </dgm:pt>
    <dgm:pt modelId="{2E4BA3D8-CD94-417B-902B-6F6D7D0BE271}">
      <dgm:prSet phldrT="[Texte]"/>
      <dgm:spPr/>
      <dgm:t>
        <a:bodyPr/>
        <a:lstStyle/>
        <a:p>
          <a:r>
            <a:rPr lang="fr-BE" dirty="0"/>
            <a:t>Data &amp; </a:t>
          </a:r>
          <a:r>
            <a:rPr lang="fr-BE" dirty="0" err="1"/>
            <a:t>Metadatas</a:t>
          </a:r>
          <a:endParaRPr lang="fr-BE" dirty="0"/>
        </a:p>
      </dgm:t>
    </dgm:pt>
    <dgm:pt modelId="{EA3745EB-190D-4929-94FA-25C1148D8E23}" type="parTrans" cxnId="{EE4A4680-C568-471D-99F8-F9F1BCA3EB6B}">
      <dgm:prSet/>
      <dgm:spPr/>
      <dgm:t>
        <a:bodyPr/>
        <a:lstStyle/>
        <a:p>
          <a:endParaRPr lang="fr-BE"/>
        </a:p>
      </dgm:t>
    </dgm:pt>
    <dgm:pt modelId="{66461C73-1900-4FA6-8AE5-64CEAE119140}" type="sibTrans" cxnId="{EE4A4680-C568-471D-99F8-F9F1BCA3EB6B}">
      <dgm:prSet/>
      <dgm:spPr/>
      <dgm:t>
        <a:bodyPr/>
        <a:lstStyle/>
        <a:p>
          <a:endParaRPr lang="fr-BE"/>
        </a:p>
      </dgm:t>
    </dgm:pt>
    <dgm:pt modelId="{DA5AAF7D-EA7F-4E15-A09F-B0B4420C842A}">
      <dgm:prSet phldrT="[Texte]" custT="1"/>
      <dgm:spPr/>
      <dgm:t>
        <a:bodyPr/>
        <a:lstStyle/>
        <a:p>
          <a:r>
            <a:rPr lang="fr-BE" sz="1400" b="1" dirty="0"/>
            <a:t>Data description, </a:t>
          </a:r>
          <a:r>
            <a:rPr lang="fr-BE" sz="1400" b="0" dirty="0"/>
            <a:t>formats, </a:t>
          </a:r>
          <a:r>
            <a:rPr lang="fr-BE" sz="1400" b="0" dirty="0" err="1"/>
            <a:t>metadata</a:t>
          </a:r>
          <a:r>
            <a:rPr lang="fr-BE" sz="1400" b="0" dirty="0"/>
            <a:t>, standards</a:t>
          </a:r>
        </a:p>
      </dgm:t>
    </dgm:pt>
    <dgm:pt modelId="{D6074463-C6E2-448D-B848-B856A31D2A16}" type="parTrans" cxnId="{62F6B4E9-1640-438A-B56E-31A3CC634966}">
      <dgm:prSet/>
      <dgm:spPr/>
      <dgm:t>
        <a:bodyPr/>
        <a:lstStyle/>
        <a:p>
          <a:endParaRPr lang="fr-BE"/>
        </a:p>
      </dgm:t>
    </dgm:pt>
    <dgm:pt modelId="{9D6F60DE-D23D-4FED-92FB-E0BF2484DB63}" type="sibTrans" cxnId="{62F6B4E9-1640-438A-B56E-31A3CC634966}">
      <dgm:prSet/>
      <dgm:spPr/>
      <dgm:t>
        <a:bodyPr/>
        <a:lstStyle/>
        <a:p>
          <a:endParaRPr lang="fr-BE"/>
        </a:p>
      </dgm:t>
    </dgm:pt>
    <dgm:pt modelId="{BE8AEBBE-3B0F-4941-B6DF-B2A434463D18}">
      <dgm:prSet phldrT="[Texte]"/>
      <dgm:spPr>
        <a:solidFill>
          <a:schemeClr val="accent5">
            <a:lumMod val="40000"/>
            <a:lumOff val="60000"/>
          </a:schemeClr>
        </a:solidFill>
      </dgm:spPr>
      <dgm:t>
        <a:bodyPr/>
        <a:lstStyle/>
        <a:p>
          <a:r>
            <a:rPr lang="fr-BE" dirty="0" err="1"/>
            <a:t>Costs</a:t>
          </a:r>
          <a:endParaRPr lang="fr-BE" dirty="0"/>
        </a:p>
      </dgm:t>
    </dgm:pt>
    <dgm:pt modelId="{ED75BBFC-E54E-4B55-AF03-DB58C4DAAED1}" type="parTrans" cxnId="{855BBA30-CB95-43DA-8D25-78205FCE57D8}">
      <dgm:prSet/>
      <dgm:spPr/>
      <dgm:t>
        <a:bodyPr/>
        <a:lstStyle/>
        <a:p>
          <a:endParaRPr lang="fr-BE"/>
        </a:p>
      </dgm:t>
    </dgm:pt>
    <dgm:pt modelId="{36979FE3-9378-4FA6-B0EA-895A5BD5BC43}" type="sibTrans" cxnId="{855BBA30-CB95-43DA-8D25-78205FCE57D8}">
      <dgm:prSet/>
      <dgm:spPr/>
      <dgm:t>
        <a:bodyPr/>
        <a:lstStyle/>
        <a:p>
          <a:endParaRPr lang="fr-BE"/>
        </a:p>
      </dgm:t>
    </dgm:pt>
    <dgm:pt modelId="{AA2C2B88-FDE0-4E46-B5E5-53236082A109}">
      <dgm:prSet phldrT="[Texte]" custT="1"/>
      <dgm:spPr/>
      <dgm:t>
        <a:bodyPr/>
        <a:lstStyle/>
        <a:p>
          <a:r>
            <a:rPr lang="fr-BE" sz="1400" b="1" dirty="0"/>
            <a:t>Data management </a:t>
          </a:r>
          <a:r>
            <a:rPr lang="fr-BE" sz="1400" b="1" dirty="0" err="1"/>
            <a:t>costs</a:t>
          </a:r>
          <a:endParaRPr lang="fr-BE" sz="1400" b="1" dirty="0"/>
        </a:p>
      </dgm:t>
    </dgm:pt>
    <dgm:pt modelId="{F321B4DC-BE37-4672-810F-2DAF70C04258}" type="parTrans" cxnId="{144E42F5-5C64-48DB-B119-305368990480}">
      <dgm:prSet/>
      <dgm:spPr/>
      <dgm:t>
        <a:bodyPr/>
        <a:lstStyle/>
        <a:p>
          <a:endParaRPr lang="fr-BE"/>
        </a:p>
      </dgm:t>
    </dgm:pt>
    <dgm:pt modelId="{1586313E-8B51-46EB-8EA1-317B3641AB95}" type="sibTrans" cxnId="{144E42F5-5C64-48DB-B119-305368990480}">
      <dgm:prSet/>
      <dgm:spPr/>
      <dgm:t>
        <a:bodyPr/>
        <a:lstStyle/>
        <a:p>
          <a:endParaRPr lang="fr-BE"/>
        </a:p>
      </dgm:t>
    </dgm:pt>
    <dgm:pt modelId="{917D7CD9-1B69-42CE-BB21-2595654C6958}">
      <dgm:prSet phldrT="[Texte]"/>
      <dgm:spPr/>
      <dgm:t>
        <a:bodyPr/>
        <a:lstStyle/>
        <a:p>
          <a:r>
            <a:rPr lang="fr-BE" dirty="0"/>
            <a:t>Data Policy</a:t>
          </a:r>
        </a:p>
      </dgm:t>
    </dgm:pt>
    <dgm:pt modelId="{BB708119-C80F-485E-B5D4-4617465731A0}" type="parTrans" cxnId="{59314ED6-4893-4B2F-ABCC-B78CAABE833B}">
      <dgm:prSet/>
      <dgm:spPr/>
      <dgm:t>
        <a:bodyPr/>
        <a:lstStyle/>
        <a:p>
          <a:endParaRPr lang="fr-BE"/>
        </a:p>
      </dgm:t>
    </dgm:pt>
    <dgm:pt modelId="{1DA1F3B3-DA62-47ED-8571-8D27299BAEEA}" type="sibTrans" cxnId="{59314ED6-4893-4B2F-ABCC-B78CAABE833B}">
      <dgm:prSet/>
      <dgm:spPr/>
      <dgm:t>
        <a:bodyPr/>
        <a:lstStyle/>
        <a:p>
          <a:endParaRPr lang="fr-BE"/>
        </a:p>
      </dgm:t>
    </dgm:pt>
    <dgm:pt modelId="{B63B2B6B-D7A7-4852-AFD1-EB2E01F83BAF}">
      <dgm:prSet phldrT="[Texte]" custT="1"/>
      <dgm:spPr/>
      <dgm:t>
        <a:bodyPr/>
        <a:lstStyle/>
        <a:p>
          <a:r>
            <a:rPr lang="en-US" sz="1400" b="1" dirty="0"/>
            <a:t>Data policy </a:t>
          </a:r>
          <a:r>
            <a:rPr lang="en-US" sz="1400" b="0" dirty="0"/>
            <a:t>(access, </a:t>
          </a:r>
          <a:r>
            <a:rPr lang="en-US" sz="1400" b="0" dirty="0" err="1"/>
            <a:t>licences</a:t>
          </a:r>
          <a:r>
            <a:rPr lang="en-US" sz="1400" b="0" dirty="0"/>
            <a:t>, distribution, intellectual property, confidentiality, etc.)</a:t>
          </a:r>
          <a:endParaRPr lang="fr-BE" sz="1400" b="0" dirty="0"/>
        </a:p>
      </dgm:t>
    </dgm:pt>
    <dgm:pt modelId="{07B1637F-4A6A-498C-87D6-8DE7D4EC6042}" type="parTrans" cxnId="{D84D87A2-1899-49D9-A527-63EF4E3732C2}">
      <dgm:prSet/>
      <dgm:spPr/>
      <dgm:t>
        <a:bodyPr/>
        <a:lstStyle/>
        <a:p>
          <a:endParaRPr lang="fr-BE"/>
        </a:p>
      </dgm:t>
    </dgm:pt>
    <dgm:pt modelId="{11679148-7272-4547-86C1-81F5FAB08CDB}" type="sibTrans" cxnId="{D84D87A2-1899-49D9-A527-63EF4E3732C2}">
      <dgm:prSet/>
      <dgm:spPr/>
      <dgm:t>
        <a:bodyPr/>
        <a:lstStyle/>
        <a:p>
          <a:endParaRPr lang="fr-BE"/>
        </a:p>
      </dgm:t>
    </dgm:pt>
    <dgm:pt modelId="{8455114C-CA95-4559-8B1B-FC145BBFBE31}" type="pres">
      <dgm:prSet presAssocID="{D2E08D93-5AD0-45D4-B766-12B90D17F80D}" presName="cycleMatrixDiagram" presStyleCnt="0">
        <dgm:presLayoutVars>
          <dgm:chMax val="1"/>
          <dgm:dir/>
          <dgm:animLvl val="lvl"/>
          <dgm:resizeHandles val="exact"/>
        </dgm:presLayoutVars>
      </dgm:prSet>
      <dgm:spPr/>
    </dgm:pt>
    <dgm:pt modelId="{D13ED386-508B-40DF-B379-27C6EAB59AA5}" type="pres">
      <dgm:prSet presAssocID="{D2E08D93-5AD0-45D4-B766-12B90D17F80D}" presName="children" presStyleCnt="0"/>
      <dgm:spPr/>
    </dgm:pt>
    <dgm:pt modelId="{BB2524DF-F6BF-41B8-BFF7-6FD50AC6F0DF}" type="pres">
      <dgm:prSet presAssocID="{D2E08D93-5AD0-45D4-B766-12B90D17F80D}" presName="child1group" presStyleCnt="0"/>
      <dgm:spPr/>
    </dgm:pt>
    <dgm:pt modelId="{4F5AE7D1-F575-4828-BFD6-17FAE0A7142F}" type="pres">
      <dgm:prSet presAssocID="{D2E08D93-5AD0-45D4-B766-12B90D17F80D}" presName="child1" presStyleLbl="bgAcc1" presStyleIdx="0" presStyleCnt="4" custScaleX="176989" custScaleY="109879" custLinFactNeighborX="-44245" custLinFactNeighborY="3241"/>
      <dgm:spPr/>
    </dgm:pt>
    <dgm:pt modelId="{15D01324-D9BE-4973-B9DE-ADD82C1C09F7}" type="pres">
      <dgm:prSet presAssocID="{D2E08D93-5AD0-45D4-B766-12B90D17F80D}" presName="child1Text" presStyleLbl="bgAcc1" presStyleIdx="0" presStyleCnt="4">
        <dgm:presLayoutVars>
          <dgm:bulletEnabled val="1"/>
        </dgm:presLayoutVars>
      </dgm:prSet>
      <dgm:spPr/>
    </dgm:pt>
    <dgm:pt modelId="{8BA77EA1-117A-4EF2-BF54-2473C46F17A2}" type="pres">
      <dgm:prSet presAssocID="{D2E08D93-5AD0-45D4-B766-12B90D17F80D}" presName="child2group" presStyleCnt="0"/>
      <dgm:spPr/>
    </dgm:pt>
    <dgm:pt modelId="{92201E8F-7820-45BB-A233-41B62EE63C14}" type="pres">
      <dgm:prSet presAssocID="{D2E08D93-5AD0-45D4-B766-12B90D17F80D}" presName="child2" presStyleLbl="bgAcc1" presStyleIdx="1" presStyleCnt="4" custScaleX="123673" custScaleY="108437" custLinFactNeighborX="-8004" custLinFactNeighborY="3718"/>
      <dgm:spPr/>
    </dgm:pt>
    <dgm:pt modelId="{2C3E1986-88C7-458A-8B4D-C2BA34BB5A8B}" type="pres">
      <dgm:prSet presAssocID="{D2E08D93-5AD0-45D4-B766-12B90D17F80D}" presName="child2Text" presStyleLbl="bgAcc1" presStyleIdx="1" presStyleCnt="4">
        <dgm:presLayoutVars>
          <dgm:bulletEnabled val="1"/>
        </dgm:presLayoutVars>
      </dgm:prSet>
      <dgm:spPr/>
    </dgm:pt>
    <dgm:pt modelId="{A5A5F748-9561-4A97-967A-6F8846D800A6}" type="pres">
      <dgm:prSet presAssocID="{D2E08D93-5AD0-45D4-B766-12B90D17F80D}" presName="child3group" presStyleCnt="0"/>
      <dgm:spPr/>
    </dgm:pt>
    <dgm:pt modelId="{0E5843CF-083B-4E8E-B513-EE901645C0B9}" type="pres">
      <dgm:prSet presAssocID="{D2E08D93-5AD0-45D4-B766-12B90D17F80D}" presName="child3" presStyleLbl="bgAcc1" presStyleIdx="2" presStyleCnt="4" custScaleX="121869" custScaleY="112250" custLinFactNeighborX="-17564" custLinFactNeighborY="-1125"/>
      <dgm:spPr/>
    </dgm:pt>
    <dgm:pt modelId="{C6747D58-CFD4-465A-9D42-73C254F4D7AB}" type="pres">
      <dgm:prSet presAssocID="{D2E08D93-5AD0-45D4-B766-12B90D17F80D}" presName="child3Text" presStyleLbl="bgAcc1" presStyleIdx="2" presStyleCnt="4">
        <dgm:presLayoutVars>
          <dgm:bulletEnabled val="1"/>
        </dgm:presLayoutVars>
      </dgm:prSet>
      <dgm:spPr/>
    </dgm:pt>
    <dgm:pt modelId="{AB41158B-3B16-42B7-BEF3-2106BDCF3849}" type="pres">
      <dgm:prSet presAssocID="{D2E08D93-5AD0-45D4-B766-12B90D17F80D}" presName="child4group" presStyleCnt="0"/>
      <dgm:spPr/>
    </dgm:pt>
    <dgm:pt modelId="{07A3611F-950F-43E2-89A2-EC3EA1CC5F4A}" type="pres">
      <dgm:prSet presAssocID="{D2E08D93-5AD0-45D4-B766-12B90D17F80D}" presName="child4" presStyleLbl="bgAcc1" presStyleIdx="3" presStyleCnt="4" custScaleX="250819" custScaleY="116952" custLinFactNeighborX="-59618" custLinFactNeighborY="-4440"/>
      <dgm:spPr/>
    </dgm:pt>
    <dgm:pt modelId="{95A791D2-B320-4D0E-BBE7-38E9A1797DFA}" type="pres">
      <dgm:prSet presAssocID="{D2E08D93-5AD0-45D4-B766-12B90D17F80D}" presName="child4Text" presStyleLbl="bgAcc1" presStyleIdx="3" presStyleCnt="4">
        <dgm:presLayoutVars>
          <dgm:bulletEnabled val="1"/>
        </dgm:presLayoutVars>
      </dgm:prSet>
      <dgm:spPr/>
    </dgm:pt>
    <dgm:pt modelId="{1E9758B5-D0F2-47B9-8E58-4E933E44024E}" type="pres">
      <dgm:prSet presAssocID="{D2E08D93-5AD0-45D4-B766-12B90D17F80D}" presName="childPlaceholder" presStyleCnt="0"/>
      <dgm:spPr/>
    </dgm:pt>
    <dgm:pt modelId="{368BD9D7-9AA1-4237-BC60-DC49F581E00A}" type="pres">
      <dgm:prSet presAssocID="{D2E08D93-5AD0-45D4-B766-12B90D17F80D}" presName="circle" presStyleCnt="0"/>
      <dgm:spPr/>
    </dgm:pt>
    <dgm:pt modelId="{5C8C0EB7-9E4E-47B7-A825-B9F3F4FD155F}" type="pres">
      <dgm:prSet presAssocID="{D2E08D93-5AD0-45D4-B766-12B90D17F80D}" presName="quadrant1" presStyleLbl="node1" presStyleIdx="0" presStyleCnt="4">
        <dgm:presLayoutVars>
          <dgm:chMax val="1"/>
          <dgm:bulletEnabled val="1"/>
        </dgm:presLayoutVars>
      </dgm:prSet>
      <dgm:spPr/>
    </dgm:pt>
    <dgm:pt modelId="{AC1C7064-3D7E-4EC4-BBD8-43929B653715}" type="pres">
      <dgm:prSet presAssocID="{D2E08D93-5AD0-45D4-B766-12B90D17F80D}" presName="quadrant2" presStyleLbl="node1" presStyleIdx="1" presStyleCnt="4">
        <dgm:presLayoutVars>
          <dgm:chMax val="1"/>
          <dgm:bulletEnabled val="1"/>
        </dgm:presLayoutVars>
      </dgm:prSet>
      <dgm:spPr/>
    </dgm:pt>
    <dgm:pt modelId="{90DE223E-13AE-4B82-B396-0D335C30312C}" type="pres">
      <dgm:prSet presAssocID="{D2E08D93-5AD0-45D4-B766-12B90D17F80D}" presName="quadrant3" presStyleLbl="node1" presStyleIdx="2" presStyleCnt="4">
        <dgm:presLayoutVars>
          <dgm:chMax val="1"/>
          <dgm:bulletEnabled val="1"/>
        </dgm:presLayoutVars>
      </dgm:prSet>
      <dgm:spPr/>
    </dgm:pt>
    <dgm:pt modelId="{B3D0ED72-950D-45F9-B2D5-24F1CDEC2E78}" type="pres">
      <dgm:prSet presAssocID="{D2E08D93-5AD0-45D4-B766-12B90D17F80D}" presName="quadrant4" presStyleLbl="node1" presStyleIdx="3" presStyleCnt="4">
        <dgm:presLayoutVars>
          <dgm:chMax val="1"/>
          <dgm:bulletEnabled val="1"/>
        </dgm:presLayoutVars>
      </dgm:prSet>
      <dgm:spPr/>
    </dgm:pt>
    <dgm:pt modelId="{16BB6405-2D40-468A-81E3-6D9608A768C2}" type="pres">
      <dgm:prSet presAssocID="{D2E08D93-5AD0-45D4-B766-12B90D17F80D}" presName="quadrantPlaceholder" presStyleCnt="0"/>
      <dgm:spPr/>
    </dgm:pt>
    <dgm:pt modelId="{5F1A3660-EE04-4DDA-90B8-515E7A90E13B}" type="pres">
      <dgm:prSet presAssocID="{D2E08D93-5AD0-45D4-B766-12B90D17F80D}" presName="center1" presStyleLbl="fgShp" presStyleIdx="0" presStyleCnt="2"/>
      <dgm:spPr/>
    </dgm:pt>
    <dgm:pt modelId="{180EA112-B3C9-4BD6-BB9D-B5889CD95717}" type="pres">
      <dgm:prSet presAssocID="{D2E08D93-5AD0-45D4-B766-12B90D17F80D}" presName="center2" presStyleLbl="fgShp" presStyleIdx="1" presStyleCnt="2"/>
      <dgm:spPr/>
    </dgm:pt>
  </dgm:ptLst>
  <dgm:cxnLst>
    <dgm:cxn modelId="{855BBA30-CB95-43DA-8D25-78205FCE57D8}" srcId="{D2E08D93-5AD0-45D4-B766-12B90D17F80D}" destId="{BE8AEBBE-3B0F-4941-B6DF-B2A434463D18}" srcOrd="2" destOrd="0" parTransId="{ED75BBFC-E54E-4B55-AF03-DB58C4DAAED1}" sibTransId="{36979FE3-9378-4FA6-B0EA-895A5BD5BC43}"/>
    <dgm:cxn modelId="{8A324932-EBED-4AE5-8852-2C7797E7DDB5}" type="presOf" srcId="{DC03814C-1202-4E7B-8D20-D06EA9D04947}" destId="{15D01324-D9BE-4973-B9DE-ADD82C1C09F7}" srcOrd="1" destOrd="0" presId="urn:microsoft.com/office/officeart/2005/8/layout/cycle4"/>
    <dgm:cxn modelId="{E2AC744C-0FB0-477C-BD26-35718A05AE34}" srcId="{7330D614-8A5E-4D85-85CA-8869326EC684}" destId="{DC03814C-1202-4E7B-8D20-D06EA9D04947}" srcOrd="0" destOrd="0" parTransId="{492EC00E-8E81-4349-9B98-D04B477F0D1D}" sibTransId="{B1C010FE-F2D9-424E-B820-0D923779DF82}"/>
    <dgm:cxn modelId="{5265F855-A89A-4D87-A7C6-FDD16961B3FF}" type="presOf" srcId="{7330D614-8A5E-4D85-85CA-8869326EC684}" destId="{5C8C0EB7-9E4E-47B7-A825-B9F3F4FD155F}" srcOrd="0" destOrd="0" presId="urn:microsoft.com/office/officeart/2005/8/layout/cycle4"/>
    <dgm:cxn modelId="{8D3D5F5A-1311-4D99-9A28-A64773FB7287}" type="presOf" srcId="{B63B2B6B-D7A7-4852-AFD1-EB2E01F83BAF}" destId="{07A3611F-950F-43E2-89A2-EC3EA1CC5F4A}" srcOrd="0" destOrd="0" presId="urn:microsoft.com/office/officeart/2005/8/layout/cycle4"/>
    <dgm:cxn modelId="{8E81587E-C65E-4245-A687-BABB71A1807C}" type="presOf" srcId="{AA2C2B88-FDE0-4E46-B5E5-53236082A109}" destId="{C6747D58-CFD4-465A-9D42-73C254F4D7AB}" srcOrd="1" destOrd="0" presId="urn:microsoft.com/office/officeart/2005/8/layout/cycle4"/>
    <dgm:cxn modelId="{EE4A4680-C568-471D-99F8-F9F1BCA3EB6B}" srcId="{D2E08D93-5AD0-45D4-B766-12B90D17F80D}" destId="{2E4BA3D8-CD94-417B-902B-6F6D7D0BE271}" srcOrd="1" destOrd="0" parTransId="{EA3745EB-190D-4929-94FA-25C1148D8E23}" sibTransId="{66461C73-1900-4FA6-8AE5-64CEAE119140}"/>
    <dgm:cxn modelId="{200ED18F-C072-401F-93C5-C176762B338A}" type="presOf" srcId="{DA5AAF7D-EA7F-4E15-A09F-B0B4420C842A}" destId="{92201E8F-7820-45BB-A233-41B62EE63C14}" srcOrd="0" destOrd="0" presId="urn:microsoft.com/office/officeart/2005/8/layout/cycle4"/>
    <dgm:cxn modelId="{5F1AB993-F4AF-4634-B744-E1E3DA6BAD84}" type="presOf" srcId="{B63B2B6B-D7A7-4852-AFD1-EB2E01F83BAF}" destId="{95A791D2-B320-4D0E-BBE7-38E9A1797DFA}" srcOrd="1" destOrd="0" presId="urn:microsoft.com/office/officeart/2005/8/layout/cycle4"/>
    <dgm:cxn modelId="{C5FBF697-E88E-49DB-9879-9FFD798975CA}" type="presOf" srcId="{DC03814C-1202-4E7B-8D20-D06EA9D04947}" destId="{4F5AE7D1-F575-4828-BFD6-17FAE0A7142F}" srcOrd="0" destOrd="0" presId="urn:microsoft.com/office/officeart/2005/8/layout/cycle4"/>
    <dgm:cxn modelId="{D84D87A2-1899-49D9-A527-63EF4E3732C2}" srcId="{917D7CD9-1B69-42CE-BB21-2595654C6958}" destId="{B63B2B6B-D7A7-4852-AFD1-EB2E01F83BAF}" srcOrd="0" destOrd="0" parTransId="{07B1637F-4A6A-498C-87D6-8DE7D4EC6042}" sibTransId="{11679148-7272-4547-86C1-81F5FAB08CDB}"/>
    <dgm:cxn modelId="{40C9F6B4-195D-4105-B5CE-8C9031BEE364}" type="presOf" srcId="{D2E08D93-5AD0-45D4-B766-12B90D17F80D}" destId="{8455114C-CA95-4559-8B1B-FC145BBFBE31}" srcOrd="0" destOrd="0" presId="urn:microsoft.com/office/officeart/2005/8/layout/cycle4"/>
    <dgm:cxn modelId="{59314ED6-4893-4B2F-ABCC-B78CAABE833B}" srcId="{D2E08D93-5AD0-45D4-B766-12B90D17F80D}" destId="{917D7CD9-1B69-42CE-BB21-2595654C6958}" srcOrd="3" destOrd="0" parTransId="{BB708119-C80F-485E-B5D4-4617465731A0}" sibTransId="{1DA1F3B3-DA62-47ED-8571-8D27299BAEEA}"/>
    <dgm:cxn modelId="{EAC369DA-A401-46F8-9992-610562CA05B1}" srcId="{D2E08D93-5AD0-45D4-B766-12B90D17F80D}" destId="{7330D614-8A5E-4D85-85CA-8869326EC684}" srcOrd="0" destOrd="0" parTransId="{BD00EAE6-C1BB-4022-A26C-432F0FC014B8}" sibTransId="{0701F6ED-1074-4488-B92B-DC32F98FC433}"/>
    <dgm:cxn modelId="{A72D72E4-6DE8-46CB-9302-5B0BC0AD48CB}" type="presOf" srcId="{917D7CD9-1B69-42CE-BB21-2595654C6958}" destId="{B3D0ED72-950D-45F9-B2D5-24F1CDEC2E78}" srcOrd="0" destOrd="0" presId="urn:microsoft.com/office/officeart/2005/8/layout/cycle4"/>
    <dgm:cxn modelId="{D0A3C0E5-084D-4482-8C27-4CF624017FE6}" type="presOf" srcId="{DA5AAF7D-EA7F-4E15-A09F-B0B4420C842A}" destId="{2C3E1986-88C7-458A-8B4D-C2BA34BB5A8B}" srcOrd="1" destOrd="0" presId="urn:microsoft.com/office/officeart/2005/8/layout/cycle4"/>
    <dgm:cxn modelId="{62F6B4E9-1640-438A-B56E-31A3CC634966}" srcId="{2E4BA3D8-CD94-417B-902B-6F6D7D0BE271}" destId="{DA5AAF7D-EA7F-4E15-A09F-B0B4420C842A}" srcOrd="0" destOrd="0" parTransId="{D6074463-C6E2-448D-B848-B856A31D2A16}" sibTransId="{9D6F60DE-D23D-4FED-92FB-E0BF2484DB63}"/>
    <dgm:cxn modelId="{86646FEC-580E-4E00-B7D0-3D28DBB2A70C}" type="presOf" srcId="{BE8AEBBE-3B0F-4941-B6DF-B2A434463D18}" destId="{90DE223E-13AE-4B82-B396-0D335C30312C}" srcOrd="0" destOrd="0" presId="urn:microsoft.com/office/officeart/2005/8/layout/cycle4"/>
    <dgm:cxn modelId="{A1EB97F4-9A0D-4364-8B90-9B8AD731A57F}" type="presOf" srcId="{2E4BA3D8-CD94-417B-902B-6F6D7D0BE271}" destId="{AC1C7064-3D7E-4EC4-BBD8-43929B653715}" srcOrd="0" destOrd="0" presId="urn:microsoft.com/office/officeart/2005/8/layout/cycle4"/>
    <dgm:cxn modelId="{144E42F5-5C64-48DB-B119-305368990480}" srcId="{BE8AEBBE-3B0F-4941-B6DF-B2A434463D18}" destId="{AA2C2B88-FDE0-4E46-B5E5-53236082A109}" srcOrd="0" destOrd="0" parTransId="{F321B4DC-BE37-4672-810F-2DAF70C04258}" sibTransId="{1586313E-8B51-46EB-8EA1-317B3641AB95}"/>
    <dgm:cxn modelId="{04B0B3FF-C355-4088-961D-5980BF449734}" type="presOf" srcId="{AA2C2B88-FDE0-4E46-B5E5-53236082A109}" destId="{0E5843CF-083B-4E8E-B513-EE901645C0B9}" srcOrd="0" destOrd="0" presId="urn:microsoft.com/office/officeart/2005/8/layout/cycle4"/>
    <dgm:cxn modelId="{6DF049CB-E4B1-4847-B6DB-24B4F0B934C7}" type="presParOf" srcId="{8455114C-CA95-4559-8B1B-FC145BBFBE31}" destId="{D13ED386-508B-40DF-B379-27C6EAB59AA5}" srcOrd="0" destOrd="0" presId="urn:microsoft.com/office/officeart/2005/8/layout/cycle4"/>
    <dgm:cxn modelId="{DD396B5D-1220-4A10-978A-D5BD42FB62B9}" type="presParOf" srcId="{D13ED386-508B-40DF-B379-27C6EAB59AA5}" destId="{BB2524DF-F6BF-41B8-BFF7-6FD50AC6F0DF}" srcOrd="0" destOrd="0" presId="urn:microsoft.com/office/officeart/2005/8/layout/cycle4"/>
    <dgm:cxn modelId="{D4833A88-2983-44FE-809B-9824D925EEE8}" type="presParOf" srcId="{BB2524DF-F6BF-41B8-BFF7-6FD50AC6F0DF}" destId="{4F5AE7D1-F575-4828-BFD6-17FAE0A7142F}" srcOrd="0" destOrd="0" presId="urn:microsoft.com/office/officeart/2005/8/layout/cycle4"/>
    <dgm:cxn modelId="{2F63AC4C-8A22-4421-9DC6-9B1472D2DA76}" type="presParOf" srcId="{BB2524DF-F6BF-41B8-BFF7-6FD50AC6F0DF}" destId="{15D01324-D9BE-4973-B9DE-ADD82C1C09F7}" srcOrd="1" destOrd="0" presId="urn:microsoft.com/office/officeart/2005/8/layout/cycle4"/>
    <dgm:cxn modelId="{BC0E3B38-00CF-4DCE-85DC-26F321185A0D}" type="presParOf" srcId="{D13ED386-508B-40DF-B379-27C6EAB59AA5}" destId="{8BA77EA1-117A-4EF2-BF54-2473C46F17A2}" srcOrd="1" destOrd="0" presId="urn:microsoft.com/office/officeart/2005/8/layout/cycle4"/>
    <dgm:cxn modelId="{FF8F839A-14D9-4DBE-A147-3F08DA9EC20B}" type="presParOf" srcId="{8BA77EA1-117A-4EF2-BF54-2473C46F17A2}" destId="{92201E8F-7820-45BB-A233-41B62EE63C14}" srcOrd="0" destOrd="0" presId="urn:microsoft.com/office/officeart/2005/8/layout/cycle4"/>
    <dgm:cxn modelId="{D3CFBB89-004D-43E4-9084-85203A141D96}" type="presParOf" srcId="{8BA77EA1-117A-4EF2-BF54-2473C46F17A2}" destId="{2C3E1986-88C7-458A-8B4D-C2BA34BB5A8B}" srcOrd="1" destOrd="0" presId="urn:microsoft.com/office/officeart/2005/8/layout/cycle4"/>
    <dgm:cxn modelId="{A7EC48F9-D60C-4F99-92E1-F783D738144B}" type="presParOf" srcId="{D13ED386-508B-40DF-B379-27C6EAB59AA5}" destId="{A5A5F748-9561-4A97-967A-6F8846D800A6}" srcOrd="2" destOrd="0" presId="urn:microsoft.com/office/officeart/2005/8/layout/cycle4"/>
    <dgm:cxn modelId="{498FFFCC-A8F8-4DC1-86FA-289FC41F5179}" type="presParOf" srcId="{A5A5F748-9561-4A97-967A-6F8846D800A6}" destId="{0E5843CF-083B-4E8E-B513-EE901645C0B9}" srcOrd="0" destOrd="0" presId="urn:microsoft.com/office/officeart/2005/8/layout/cycle4"/>
    <dgm:cxn modelId="{C86CCEFA-3809-4E6C-B79F-AED2DCD2AA56}" type="presParOf" srcId="{A5A5F748-9561-4A97-967A-6F8846D800A6}" destId="{C6747D58-CFD4-465A-9D42-73C254F4D7AB}" srcOrd="1" destOrd="0" presId="urn:microsoft.com/office/officeart/2005/8/layout/cycle4"/>
    <dgm:cxn modelId="{50E33E14-2492-4150-A7CB-26DFDDDCDD1C}" type="presParOf" srcId="{D13ED386-508B-40DF-B379-27C6EAB59AA5}" destId="{AB41158B-3B16-42B7-BEF3-2106BDCF3849}" srcOrd="3" destOrd="0" presId="urn:microsoft.com/office/officeart/2005/8/layout/cycle4"/>
    <dgm:cxn modelId="{1FF9517B-F9E1-4F79-8AEA-2C2D44617F7B}" type="presParOf" srcId="{AB41158B-3B16-42B7-BEF3-2106BDCF3849}" destId="{07A3611F-950F-43E2-89A2-EC3EA1CC5F4A}" srcOrd="0" destOrd="0" presId="urn:microsoft.com/office/officeart/2005/8/layout/cycle4"/>
    <dgm:cxn modelId="{F5427C2B-E17B-4331-8F71-52B47EAF7C48}" type="presParOf" srcId="{AB41158B-3B16-42B7-BEF3-2106BDCF3849}" destId="{95A791D2-B320-4D0E-BBE7-38E9A1797DFA}" srcOrd="1" destOrd="0" presId="urn:microsoft.com/office/officeart/2005/8/layout/cycle4"/>
    <dgm:cxn modelId="{3D9C8611-9DD4-40A9-AE14-9396AA03E4E5}" type="presParOf" srcId="{D13ED386-508B-40DF-B379-27C6EAB59AA5}" destId="{1E9758B5-D0F2-47B9-8E58-4E933E44024E}" srcOrd="4" destOrd="0" presId="urn:microsoft.com/office/officeart/2005/8/layout/cycle4"/>
    <dgm:cxn modelId="{1A2C6E8D-44C3-4A02-B55C-5BDF660289D9}" type="presParOf" srcId="{8455114C-CA95-4559-8B1B-FC145BBFBE31}" destId="{368BD9D7-9AA1-4237-BC60-DC49F581E00A}" srcOrd="1" destOrd="0" presId="urn:microsoft.com/office/officeart/2005/8/layout/cycle4"/>
    <dgm:cxn modelId="{6D8398F9-5780-4E62-91FA-C930CD35F18D}" type="presParOf" srcId="{368BD9D7-9AA1-4237-BC60-DC49F581E00A}" destId="{5C8C0EB7-9E4E-47B7-A825-B9F3F4FD155F}" srcOrd="0" destOrd="0" presId="urn:microsoft.com/office/officeart/2005/8/layout/cycle4"/>
    <dgm:cxn modelId="{7F8FDE2D-C456-4957-A3F3-CAA9B9C20C05}" type="presParOf" srcId="{368BD9D7-9AA1-4237-BC60-DC49F581E00A}" destId="{AC1C7064-3D7E-4EC4-BBD8-43929B653715}" srcOrd="1" destOrd="0" presId="urn:microsoft.com/office/officeart/2005/8/layout/cycle4"/>
    <dgm:cxn modelId="{CF262E2F-4627-4E30-A227-A5ECB6BF2D12}" type="presParOf" srcId="{368BD9D7-9AA1-4237-BC60-DC49F581E00A}" destId="{90DE223E-13AE-4B82-B396-0D335C30312C}" srcOrd="2" destOrd="0" presId="urn:microsoft.com/office/officeart/2005/8/layout/cycle4"/>
    <dgm:cxn modelId="{9E365177-D69C-4B5D-93FD-4FA757457170}" type="presParOf" srcId="{368BD9D7-9AA1-4237-BC60-DC49F581E00A}" destId="{B3D0ED72-950D-45F9-B2D5-24F1CDEC2E78}" srcOrd="3" destOrd="0" presId="urn:microsoft.com/office/officeart/2005/8/layout/cycle4"/>
    <dgm:cxn modelId="{92743C2C-1A0B-4882-84EB-2B06D1134167}" type="presParOf" srcId="{368BD9D7-9AA1-4237-BC60-DC49F581E00A}" destId="{16BB6405-2D40-468A-81E3-6D9608A768C2}" srcOrd="4" destOrd="0" presId="urn:microsoft.com/office/officeart/2005/8/layout/cycle4"/>
    <dgm:cxn modelId="{2F3B0186-DA36-45D2-BB82-6DAA2109CE29}" type="presParOf" srcId="{8455114C-CA95-4559-8B1B-FC145BBFBE31}" destId="{5F1A3660-EE04-4DDA-90B8-515E7A90E13B}" srcOrd="2" destOrd="0" presId="urn:microsoft.com/office/officeart/2005/8/layout/cycle4"/>
    <dgm:cxn modelId="{4253F009-2BD3-42D4-9BCB-CC827F080CBB}" type="presParOf" srcId="{8455114C-CA95-4559-8B1B-FC145BBFBE31}" destId="{180EA112-B3C9-4BD6-BB9D-B5889CD9571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843CF-083B-4E8E-B513-EE901645C0B9}">
      <dsp:nvSpPr>
        <dsp:cNvPr id="0" name=""/>
        <dsp:cNvSpPr/>
      </dsp:nvSpPr>
      <dsp:spPr>
        <a:xfrm>
          <a:off x="4542882" y="2276304"/>
          <a:ext cx="2095521" cy="12502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BE" sz="1400" b="1" kern="1200" dirty="0"/>
            <a:t>Data management </a:t>
          </a:r>
          <a:r>
            <a:rPr lang="fr-BE" sz="1400" b="1" kern="1200" dirty="0" err="1"/>
            <a:t>costs</a:t>
          </a:r>
          <a:endParaRPr lang="fr-BE" sz="1400" b="1" kern="1200" dirty="0"/>
        </a:p>
      </dsp:txBody>
      <dsp:txXfrm>
        <a:off x="5199003" y="2616339"/>
        <a:ext cx="1411934" cy="882782"/>
      </dsp:txXfrm>
    </dsp:sp>
    <dsp:sp modelId="{07A3611F-950F-43E2-89A2-EC3EA1CC5F4A}">
      <dsp:nvSpPr>
        <dsp:cNvPr id="0" name=""/>
        <dsp:cNvSpPr/>
      </dsp:nvSpPr>
      <dsp:spPr>
        <a:xfrm>
          <a:off x="0" y="2213193"/>
          <a:ext cx="4312799" cy="13026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Data policy </a:t>
          </a:r>
          <a:r>
            <a:rPr lang="en-US" sz="1400" b="0" kern="1200" dirty="0"/>
            <a:t>(access, </a:t>
          </a:r>
          <a:r>
            <a:rPr lang="en-US" sz="1400" b="0" kern="1200" dirty="0" err="1"/>
            <a:t>licences</a:t>
          </a:r>
          <a:r>
            <a:rPr lang="en-US" sz="1400" b="0" kern="1200" dirty="0"/>
            <a:t>, distribution, intellectual property, confidentiality, etc.)</a:t>
          </a:r>
          <a:endParaRPr lang="fr-BE" sz="1400" b="0" kern="1200" dirty="0"/>
        </a:p>
      </dsp:txBody>
      <dsp:txXfrm>
        <a:off x="28615" y="2567472"/>
        <a:ext cx="2961729" cy="919761"/>
      </dsp:txXfrm>
    </dsp:sp>
    <dsp:sp modelId="{92201E8F-7820-45BB-A233-41B62EE63C14}">
      <dsp:nvSpPr>
        <dsp:cNvPr id="0" name=""/>
        <dsp:cNvSpPr/>
      </dsp:nvSpPr>
      <dsp:spPr>
        <a:xfrm>
          <a:off x="4691755" y="-15422"/>
          <a:ext cx="2126540" cy="12078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BE" sz="1400" b="1" kern="1200" dirty="0"/>
            <a:t>Data description, </a:t>
          </a:r>
          <a:r>
            <a:rPr lang="fr-BE" sz="1400" b="0" kern="1200" dirty="0"/>
            <a:t>formats, </a:t>
          </a:r>
          <a:r>
            <a:rPr lang="fr-BE" sz="1400" b="0" kern="1200" dirty="0" err="1"/>
            <a:t>metadata</a:t>
          </a:r>
          <a:r>
            <a:rPr lang="fr-BE" sz="1400" b="0" kern="1200" dirty="0"/>
            <a:t>, standards</a:t>
          </a:r>
        </a:p>
      </dsp:txBody>
      <dsp:txXfrm>
        <a:off x="5356250" y="11110"/>
        <a:ext cx="1435514" cy="852795"/>
      </dsp:txXfrm>
    </dsp:sp>
    <dsp:sp modelId="{4F5AE7D1-F575-4828-BFD6-17FAE0A7142F}">
      <dsp:nvSpPr>
        <dsp:cNvPr id="0" name=""/>
        <dsp:cNvSpPr/>
      </dsp:nvSpPr>
      <dsp:spPr>
        <a:xfrm>
          <a:off x="804737" y="-28766"/>
          <a:ext cx="3043302" cy="12238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Description of the data life cycle </a:t>
          </a:r>
          <a:r>
            <a:rPr lang="en-US" sz="1400" b="0" kern="1200" dirty="0"/>
            <a:t>(short- and long-term preservation)</a:t>
          </a:r>
          <a:endParaRPr lang="fr-BE" sz="1400" b="0" kern="1200" dirty="0"/>
        </a:p>
      </dsp:txBody>
      <dsp:txXfrm>
        <a:off x="831622" y="-1881"/>
        <a:ext cx="2076541" cy="864135"/>
      </dsp:txXfrm>
    </dsp:sp>
    <dsp:sp modelId="{5C8C0EB7-9E4E-47B7-A825-B9F3F4FD155F}">
      <dsp:nvSpPr>
        <dsp:cNvPr id="0" name=""/>
        <dsp:cNvSpPr/>
      </dsp:nvSpPr>
      <dsp:spPr>
        <a:xfrm>
          <a:off x="2401381" y="208250"/>
          <a:ext cx="1507161" cy="150716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BE" sz="1500" kern="1200" dirty="0"/>
            <a:t>Life cycle</a:t>
          </a:r>
        </a:p>
      </dsp:txBody>
      <dsp:txXfrm>
        <a:off x="2842818" y="649687"/>
        <a:ext cx="1065724" cy="1065724"/>
      </dsp:txXfrm>
    </dsp:sp>
    <dsp:sp modelId="{AC1C7064-3D7E-4EC4-BBD8-43929B653715}">
      <dsp:nvSpPr>
        <dsp:cNvPr id="0" name=""/>
        <dsp:cNvSpPr/>
      </dsp:nvSpPr>
      <dsp:spPr>
        <a:xfrm rot="5400000">
          <a:off x="3978157" y="208250"/>
          <a:ext cx="1507161" cy="1507161"/>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BE" sz="1500" kern="1200" dirty="0"/>
            <a:t>Data &amp; </a:t>
          </a:r>
          <a:r>
            <a:rPr lang="fr-BE" sz="1500" kern="1200" dirty="0" err="1"/>
            <a:t>Metadatas</a:t>
          </a:r>
          <a:endParaRPr lang="fr-BE" sz="1500" kern="1200" dirty="0"/>
        </a:p>
      </dsp:txBody>
      <dsp:txXfrm rot="-5400000">
        <a:off x="3978157" y="649687"/>
        <a:ext cx="1065724" cy="1065724"/>
      </dsp:txXfrm>
    </dsp:sp>
    <dsp:sp modelId="{90DE223E-13AE-4B82-B396-0D335C30312C}">
      <dsp:nvSpPr>
        <dsp:cNvPr id="0" name=""/>
        <dsp:cNvSpPr/>
      </dsp:nvSpPr>
      <dsp:spPr>
        <a:xfrm rot="10800000">
          <a:off x="3978157" y="1785026"/>
          <a:ext cx="1507161" cy="1507161"/>
        </a:xfrm>
        <a:prstGeom prst="pieWedg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BE" sz="1500" kern="1200" dirty="0" err="1"/>
            <a:t>Costs</a:t>
          </a:r>
          <a:endParaRPr lang="fr-BE" sz="1500" kern="1200" dirty="0"/>
        </a:p>
      </dsp:txBody>
      <dsp:txXfrm rot="10800000">
        <a:off x="3978157" y="1785026"/>
        <a:ext cx="1065724" cy="1065724"/>
      </dsp:txXfrm>
    </dsp:sp>
    <dsp:sp modelId="{B3D0ED72-950D-45F9-B2D5-24F1CDEC2E78}">
      <dsp:nvSpPr>
        <dsp:cNvPr id="0" name=""/>
        <dsp:cNvSpPr/>
      </dsp:nvSpPr>
      <dsp:spPr>
        <a:xfrm rot="16200000">
          <a:off x="2401381" y="1785026"/>
          <a:ext cx="1507161" cy="1507161"/>
        </a:xfrm>
        <a:prstGeom prst="pieWedg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BE" sz="1500" kern="1200" dirty="0"/>
            <a:t>Data Policy</a:t>
          </a:r>
        </a:p>
      </dsp:txBody>
      <dsp:txXfrm rot="5400000">
        <a:off x="2842818" y="1785026"/>
        <a:ext cx="1065724" cy="1065724"/>
      </dsp:txXfrm>
    </dsp:sp>
    <dsp:sp modelId="{5F1A3660-EE04-4DDA-90B8-515E7A90E13B}">
      <dsp:nvSpPr>
        <dsp:cNvPr id="0" name=""/>
        <dsp:cNvSpPr/>
      </dsp:nvSpPr>
      <dsp:spPr>
        <a:xfrm>
          <a:off x="3683164" y="1436952"/>
          <a:ext cx="520371" cy="45249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0EA112-B3C9-4BD6-BB9D-B5889CD95717}">
      <dsp:nvSpPr>
        <dsp:cNvPr id="0" name=""/>
        <dsp:cNvSpPr/>
      </dsp:nvSpPr>
      <dsp:spPr>
        <a:xfrm rot="10800000">
          <a:off x="3683164" y="1610989"/>
          <a:ext cx="520371" cy="45249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20BFB-1D84-43A1-943A-DC37783F989D}" type="datetimeFigureOut">
              <a:rPr lang="fr-BE" smtClean="0"/>
              <a:t>23-06-23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ED753-252F-484A-9ED5-28C154D0D478}" type="slidenum">
              <a:rPr lang="fr-BE" smtClean="0"/>
              <a:t>‹N°›</a:t>
            </a:fld>
            <a:endParaRPr lang="fr-BE"/>
          </a:p>
        </p:txBody>
      </p:sp>
    </p:spTree>
    <p:extLst>
      <p:ext uri="{BB962C8B-B14F-4D97-AF65-F5344CB8AC3E}">
        <p14:creationId xmlns:p14="http://schemas.microsoft.com/office/powerpoint/2010/main" val="377114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Depuis 2022</a:t>
            </a:r>
            <a:endParaRPr lang="fr-BE"/>
          </a:p>
        </p:txBody>
      </p:sp>
      <p:sp>
        <p:nvSpPr>
          <p:cNvPr id="4" name="Espace réservé du numéro de diapositive 3"/>
          <p:cNvSpPr>
            <a:spLocks noGrp="1"/>
          </p:cNvSpPr>
          <p:nvPr>
            <p:ph type="sldNum" sz="quarter" idx="5"/>
          </p:nvPr>
        </p:nvSpPr>
        <p:spPr/>
        <p:txBody>
          <a:bodyPr/>
          <a:lstStyle/>
          <a:p>
            <a:fld id="{CE6ED753-252F-484A-9ED5-28C154D0D478}" type="slidenum">
              <a:rPr lang="fr-BE" smtClean="0"/>
              <a:t>1</a:t>
            </a:fld>
            <a:endParaRPr lang="fr-BE"/>
          </a:p>
        </p:txBody>
      </p:sp>
    </p:spTree>
    <p:extLst>
      <p:ext uri="{BB962C8B-B14F-4D97-AF65-F5344CB8AC3E}">
        <p14:creationId xmlns:p14="http://schemas.microsoft.com/office/powerpoint/2010/main" val="281821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new data be collected or produced and/or how will existing data be re-used?</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metadata and documentation (for example the methodology of data collection and way of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organising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data) will accompany the data? </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data quality control measures will be used?</a:t>
            </a: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data (for example the kind, formats, and volumes), will be collected or produced?</a:t>
            </a: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data and metadata be stored and backed up during the research? </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data security and protection of sensitive data be taken care of during the research?</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If personal data are processed, how will compliance with legislation on personal data and on security be ensured?      </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other legal issues, such as intellectual property rights and ownership, be managed? What legislation is applicable?</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ethical issues and codes of conduct are there, and how will they be taken into account?</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and when will data be shared? Are there possible restrictions to data sharing or embargo reasons?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data for preservation be selected, and where data will be preserved long-term (for example a data repository or archive)?</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methods or software tools are needed to access and use data?</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How will the application of a unique and persistent identifier (such as a Digital Object Identifier (DOI)) to each data set be ensured?</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Who (for example role, position, and institution) will be responsible for data management (i.e. the data steward)?</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What resources (for example financial and time) will be dedicated to data management and ensuring that data will be FAIR (Findable, Accessible, Interoperable, Re-usable)?</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5"/>
          </p:nvPr>
        </p:nvSpPr>
        <p:spPr/>
        <p:txBody>
          <a:bodyPr/>
          <a:lstStyle/>
          <a:p>
            <a:fld id="{CE6ED753-252F-484A-9ED5-28C154D0D478}" type="slidenum">
              <a:rPr lang="fr-BE" smtClean="0"/>
              <a:t>2</a:t>
            </a:fld>
            <a:endParaRPr lang="fr-BE"/>
          </a:p>
        </p:txBody>
      </p:sp>
    </p:spTree>
    <p:extLst>
      <p:ext uri="{BB962C8B-B14F-4D97-AF65-F5344CB8AC3E}">
        <p14:creationId xmlns:p14="http://schemas.microsoft.com/office/powerpoint/2010/main" val="13668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Les récipiendaires de financements sont encouragés à structurer leurs données selon les principes FAIR afin de faciliter leur réutilisation à des fins de recherche et d’indexation ;</a:t>
            </a:r>
          </a:p>
          <a:p>
            <a:endParaRPr lang="fr-BE" dirty="0"/>
          </a:p>
          <a:p>
            <a:pPr algn="l"/>
            <a:r>
              <a:rPr lang="fr-BE" b="0" i="0" dirty="0">
                <a:solidFill>
                  <a:srgbClr val="000000"/>
                </a:solidFill>
                <a:effectLst/>
                <a:latin typeface="Montserrat" panose="00000500000000000000" pitchFamily="2" charset="0"/>
              </a:rPr>
              <a:t>F : </a:t>
            </a:r>
            <a:r>
              <a:rPr lang="fr-BE" b="1" i="0" dirty="0">
                <a:solidFill>
                  <a:srgbClr val="000000"/>
                </a:solidFill>
                <a:effectLst/>
                <a:latin typeface="Montserrat" panose="00000500000000000000" pitchFamily="2" charset="0"/>
              </a:rPr>
              <a:t>Faciles à retrouver</a:t>
            </a:r>
            <a:r>
              <a:rPr lang="fr-BE" b="0" i="0" dirty="0">
                <a:solidFill>
                  <a:srgbClr val="000000"/>
                </a:solidFill>
                <a:effectLst/>
                <a:latin typeface="Montserrat" panose="00000500000000000000" pitchFamily="2" charset="0"/>
              </a:rPr>
              <a:t>, </a:t>
            </a:r>
            <a:r>
              <a:rPr lang="fr-BE" b="0" i="0" dirty="0">
                <a:solidFill>
                  <a:srgbClr val="646464"/>
                </a:solidFill>
                <a:effectLst/>
                <a:latin typeface="Roboto" panose="02000000000000000000" pitchFamily="2" charset="0"/>
              </a:rPr>
              <a:t>Chaque donnée doit être identifiable de façon unique, décrite avec des métadonnées, des mots-clés et accessible par des moteurs de recherche.</a:t>
            </a:r>
          </a:p>
          <a:p>
            <a:pPr algn="l"/>
            <a:r>
              <a:rPr lang="fr-BE" b="0" i="0" dirty="0">
                <a:solidFill>
                  <a:srgbClr val="000000"/>
                </a:solidFill>
                <a:effectLst/>
                <a:latin typeface="Montserrat" panose="00000500000000000000" pitchFamily="2" charset="0"/>
              </a:rPr>
              <a:t>A : </a:t>
            </a:r>
            <a:r>
              <a:rPr lang="fr-BE" b="1" i="0" dirty="0">
                <a:solidFill>
                  <a:srgbClr val="000000"/>
                </a:solidFill>
                <a:effectLst/>
                <a:latin typeface="Montserrat" panose="00000500000000000000" pitchFamily="2" charset="0"/>
              </a:rPr>
              <a:t>Accessibles</a:t>
            </a:r>
            <a:r>
              <a:rPr lang="fr-BE" b="0" i="0" dirty="0">
                <a:solidFill>
                  <a:srgbClr val="000000"/>
                </a:solidFill>
                <a:effectLst/>
                <a:latin typeface="Montserrat" panose="00000500000000000000" pitchFamily="2" charset="0"/>
              </a:rPr>
              <a:t>, </a:t>
            </a:r>
            <a:r>
              <a:rPr lang="fr-BE" b="0" i="0" dirty="0">
                <a:solidFill>
                  <a:srgbClr val="646464"/>
                </a:solidFill>
                <a:effectLst/>
                <a:latin typeface="Roboto" panose="02000000000000000000" pitchFamily="2" charset="0"/>
              </a:rPr>
              <a:t>Les données sont accessibles mais pas nécessairement libre d’accès, un identifiant peut être nécessaire et obligatoire pour les consulter et les télécharger.</a:t>
            </a:r>
          </a:p>
          <a:p>
            <a:pPr algn="l"/>
            <a:r>
              <a:rPr lang="fr-BE" b="0" i="0" dirty="0">
                <a:solidFill>
                  <a:srgbClr val="000000"/>
                </a:solidFill>
                <a:effectLst/>
                <a:latin typeface="Montserrat" panose="00000500000000000000" pitchFamily="2" charset="0"/>
              </a:rPr>
              <a:t>I : </a:t>
            </a:r>
            <a:r>
              <a:rPr lang="fr-BE" b="1" i="0" dirty="0">
                <a:solidFill>
                  <a:srgbClr val="000000"/>
                </a:solidFill>
                <a:effectLst/>
                <a:latin typeface="Montserrat" panose="00000500000000000000" pitchFamily="2" charset="0"/>
              </a:rPr>
              <a:t>Interopérables</a:t>
            </a:r>
            <a:r>
              <a:rPr lang="fr-BE" b="0" i="0" dirty="0">
                <a:solidFill>
                  <a:srgbClr val="000000"/>
                </a:solidFill>
                <a:effectLst/>
                <a:latin typeface="Montserrat" panose="00000500000000000000" pitchFamily="2" charset="0"/>
              </a:rPr>
              <a:t>, </a:t>
            </a:r>
            <a:r>
              <a:rPr lang="fr-BE" b="0" i="0" dirty="0">
                <a:solidFill>
                  <a:srgbClr val="646464"/>
                </a:solidFill>
                <a:effectLst/>
                <a:latin typeface="Roboto" panose="02000000000000000000" pitchFamily="2" charset="0"/>
              </a:rPr>
              <a:t>Les données et leurs métadonnées respectent les standards et les formats internationaux en vigueur afin que tous Système d’Information puisse les lire et les comprendre.</a:t>
            </a:r>
          </a:p>
          <a:p>
            <a:pPr algn="l"/>
            <a:r>
              <a:rPr lang="fr-BE" b="0" i="0" dirty="0">
                <a:solidFill>
                  <a:srgbClr val="000000"/>
                </a:solidFill>
                <a:effectLst/>
                <a:latin typeface="Montserrat" panose="00000500000000000000" pitchFamily="2" charset="0"/>
              </a:rPr>
              <a:t>R : </a:t>
            </a:r>
            <a:r>
              <a:rPr lang="fr-BE" b="1" i="0" dirty="0">
                <a:solidFill>
                  <a:srgbClr val="000000"/>
                </a:solidFill>
                <a:effectLst/>
                <a:latin typeface="Montserrat" panose="00000500000000000000" pitchFamily="2" charset="0"/>
              </a:rPr>
              <a:t>Réutilisables,</a:t>
            </a:r>
            <a:r>
              <a:rPr lang="fr-BE" b="0" i="0" dirty="0">
                <a:solidFill>
                  <a:srgbClr val="000000"/>
                </a:solidFill>
                <a:effectLst/>
                <a:latin typeface="Montserrat" panose="00000500000000000000" pitchFamily="2" charset="0"/>
              </a:rPr>
              <a:t> </a:t>
            </a:r>
            <a:r>
              <a:rPr lang="fr-BE" b="0" i="0" dirty="0">
                <a:solidFill>
                  <a:srgbClr val="646464"/>
                </a:solidFill>
                <a:effectLst/>
                <a:latin typeface="Roboto" panose="02000000000000000000" pitchFamily="2" charset="0"/>
              </a:rPr>
              <a:t>Les données sont réutilisables en état soit de façon libre soit sous licence pour toute autre utilisation et que leur origine soit connue et vérifiable. des données </a:t>
            </a:r>
            <a:r>
              <a:rPr lang="fr-BE" b="0" i="0" dirty="0" err="1">
                <a:solidFill>
                  <a:srgbClr val="646464"/>
                </a:solidFill>
                <a:effectLst/>
                <a:latin typeface="Roboto" panose="02000000000000000000" pitchFamily="2" charset="0"/>
              </a:rPr>
              <a:t>Fair</a:t>
            </a:r>
            <a:r>
              <a:rPr lang="fr-BE" b="0" i="0" dirty="0">
                <a:solidFill>
                  <a:srgbClr val="646464"/>
                </a:solidFill>
                <a:effectLst/>
                <a:latin typeface="Roboto" panose="02000000000000000000" pitchFamily="2" charset="0"/>
              </a:rPr>
              <a:t> Data seront toujours techniquement lisibles et utilisables. On parle dès lors de </a:t>
            </a:r>
            <a:r>
              <a:rPr lang="fr-BE" b="1" i="0" dirty="0" err="1">
                <a:solidFill>
                  <a:srgbClr val="646464"/>
                </a:solidFill>
                <a:effectLst/>
                <a:latin typeface="Roboto" panose="02000000000000000000" pitchFamily="2" charset="0"/>
              </a:rPr>
              <a:t>FAIRisation</a:t>
            </a:r>
            <a:r>
              <a:rPr lang="fr-BE" b="1" i="0" dirty="0">
                <a:solidFill>
                  <a:srgbClr val="646464"/>
                </a:solidFill>
                <a:effectLst/>
                <a:latin typeface="Roboto" panose="02000000000000000000" pitchFamily="2" charset="0"/>
              </a:rPr>
              <a:t> </a:t>
            </a:r>
            <a:r>
              <a:rPr lang="fr-BE" b="0" i="0" dirty="0">
                <a:solidFill>
                  <a:srgbClr val="646464"/>
                </a:solidFill>
                <a:effectLst/>
                <a:latin typeface="Roboto" panose="02000000000000000000" pitchFamily="2" charset="0"/>
              </a:rPr>
              <a:t>des données scientifiques.</a:t>
            </a:r>
          </a:p>
          <a:p>
            <a:pPr algn="l"/>
            <a:endParaRPr lang="fr-BE" b="0" i="0" dirty="0">
              <a:solidFill>
                <a:srgbClr val="646464"/>
              </a:solidFill>
              <a:effectLst/>
              <a:latin typeface="Roboto" panose="02000000000000000000" pitchFamily="2" charset="0"/>
            </a:endParaRPr>
          </a:p>
          <a:p>
            <a:pPr algn="l"/>
            <a:r>
              <a:rPr lang="fr-BE" b="1" i="0" dirty="0">
                <a:solidFill>
                  <a:srgbClr val="202122"/>
                </a:solidFill>
                <a:effectLst/>
                <a:latin typeface="Arial" panose="020B0604020202020204" pitchFamily="34" charset="0"/>
              </a:rPr>
              <a:t>La licence Open </a:t>
            </a:r>
            <a:r>
              <a:rPr lang="fr-BE" b="1" i="0" dirty="0" err="1">
                <a:solidFill>
                  <a:srgbClr val="202122"/>
                </a:solidFill>
                <a:effectLst/>
                <a:latin typeface="Arial" panose="020B0604020202020204" pitchFamily="34" charset="0"/>
              </a:rPr>
              <a:t>Database</a:t>
            </a:r>
            <a:r>
              <a:rPr lang="fr-BE" b="1" i="0" dirty="0">
                <a:solidFill>
                  <a:srgbClr val="202122"/>
                </a:solidFill>
                <a:effectLst/>
                <a:latin typeface="Arial" panose="020B0604020202020204" pitchFamily="34" charset="0"/>
              </a:rPr>
              <a:t> (</a:t>
            </a:r>
            <a:r>
              <a:rPr lang="fr-BE" b="1" i="0" dirty="0" err="1">
                <a:solidFill>
                  <a:srgbClr val="202122"/>
                </a:solidFill>
                <a:effectLst/>
                <a:latin typeface="Arial" panose="020B0604020202020204" pitchFamily="34" charset="0"/>
              </a:rPr>
              <a:t>ODbL</a:t>
            </a:r>
            <a:r>
              <a:rPr lang="fr-BE" b="1" i="0" dirty="0">
                <a:solidFill>
                  <a:srgbClr val="202122"/>
                </a:solidFill>
                <a:effectLst/>
                <a:latin typeface="Arial" panose="020B0604020202020204" pitchFamily="34" charset="0"/>
              </a:rPr>
              <a:t>) </a:t>
            </a:r>
            <a:r>
              <a:rPr lang="fr-BE" b="0" i="0" dirty="0">
                <a:solidFill>
                  <a:srgbClr val="202122"/>
                </a:solidFill>
                <a:effectLst/>
                <a:latin typeface="Arial" panose="020B0604020202020204" pitchFamily="34" charset="0"/>
              </a:rPr>
              <a:t>permet à chacun d’exploiter publiquement, commercialement ou non, des bases de données; à condition néanmoins de maintenir la licence sur la base de données, et éventuellement, sur les modifications qui y sont apportées, et de mentionner expressément l’usage, s’il génère des créations à partir de celles‐ci.</a:t>
            </a:r>
            <a:endParaRPr lang="fr-BE" b="0" i="0" dirty="0">
              <a:solidFill>
                <a:srgbClr val="646464"/>
              </a:solidFill>
              <a:effectLst/>
              <a:latin typeface="Roboto" panose="02000000000000000000" pitchFamily="2" charset="0"/>
            </a:endParaRPr>
          </a:p>
          <a:p>
            <a:pPr marL="342900" lvl="1" indent="0">
              <a:buFont typeface="Arial" panose="020B0604020202020204" pitchFamily="34" charset="0"/>
              <a:buNone/>
            </a:pPr>
            <a:endParaRPr lang="fr-BE" dirty="0"/>
          </a:p>
          <a:p>
            <a:pPr marL="557213" lvl="1" indent="-214313">
              <a:buFont typeface="Arial" panose="020B0604020202020204" pitchFamily="34" charset="0"/>
              <a:buChar char="•"/>
            </a:pPr>
            <a:endParaRPr lang="fr-BE" dirty="0"/>
          </a:p>
          <a:p>
            <a:pPr marL="557213" lvl="1" indent="-214313">
              <a:buFont typeface="Arial" panose="020B0604020202020204" pitchFamily="34" charset="0"/>
              <a:buChar char="•"/>
            </a:pPr>
            <a:r>
              <a:rPr lang="fr-BE" dirty="0"/>
              <a:t>Quelles sont les implications de la GDPR pour les données ouvertes ?</a:t>
            </a:r>
          </a:p>
          <a:p>
            <a:pPr marL="557213" lvl="1" indent="-214313">
              <a:buFont typeface="Arial" panose="020B0604020202020204" pitchFamily="34" charset="0"/>
              <a:buChar char="•"/>
            </a:pPr>
            <a:endParaRPr lang="fr-BE" dirty="0"/>
          </a:p>
          <a:p>
            <a:pPr marL="557213" lvl="1" indent="-214313">
              <a:buFont typeface="Arial" panose="020B0604020202020204" pitchFamily="34" charset="0"/>
              <a:buChar char="•"/>
            </a:pPr>
            <a:r>
              <a:rPr lang="fr-BE" dirty="0"/>
              <a:t>La GDPR traite exclusivement des données personnelles. </a:t>
            </a:r>
          </a:p>
          <a:p>
            <a:pPr marL="557213" lvl="1" indent="-214313">
              <a:buFont typeface="Arial" panose="020B0604020202020204" pitchFamily="34" charset="0"/>
              <a:buChar char="•"/>
            </a:pPr>
            <a:r>
              <a:rPr lang="fr-BE" dirty="0"/>
              <a:t>La seule situation dans laquelle la GDPR affecte directement les Open Data est celle où les Open Data incluent des données personnelles. </a:t>
            </a:r>
          </a:p>
          <a:p>
            <a:pPr marL="557213" lvl="1" indent="-214313">
              <a:buFont typeface="Arial" panose="020B0604020202020204" pitchFamily="34" charset="0"/>
              <a:buChar char="•"/>
            </a:pPr>
            <a:r>
              <a:rPr lang="fr-BE" dirty="0"/>
              <a:t>Selon la GDPR, les citoyens européens doivent donner leur consentement clair et explicite au traitement de leurs données. Par conséquent, aucune donnée personnelle ne peut être publiée pour être réutilisée sans le consentement de la partie concernée.</a:t>
            </a:r>
          </a:p>
          <a:p>
            <a:pPr marL="557213" lvl="1" indent="-214313">
              <a:buFont typeface="Arial" panose="020B0604020202020204" pitchFamily="34" charset="0"/>
              <a:buChar char="•"/>
            </a:pPr>
            <a:r>
              <a:rPr lang="fr-BE" dirty="0"/>
              <a:t>Il y a quelques exceptions, lorsque des données personnelles peuvent être publiées :S'il existe des raisons légitimes de publier les données. </a:t>
            </a:r>
          </a:p>
          <a:p>
            <a:pPr marL="557213" lvl="1" indent="-214313">
              <a:buFont typeface="Arial" panose="020B0604020202020204" pitchFamily="34" charset="0"/>
              <a:buChar char="•"/>
            </a:pPr>
            <a:r>
              <a:rPr lang="fr-BE" dirty="0"/>
              <a:t>Par exemple, dans le cas d'une décision de justice. Cette règle restreint les droits à la vie privée en général. </a:t>
            </a:r>
          </a:p>
          <a:p>
            <a:pPr marL="557213" lvl="1" indent="-214313">
              <a:buFont typeface="Arial" panose="020B0604020202020204" pitchFamily="34" charset="0"/>
              <a:buChar char="•"/>
            </a:pPr>
            <a:r>
              <a:rPr lang="fr-BE" dirty="0"/>
              <a:t>Si les données ont été rendues anonymes. L'anonymisation est le processus qui consiste à supprimer des données les informations permettant d'identifier une personne. </a:t>
            </a:r>
          </a:p>
          <a:p>
            <a:endParaRPr lang="fr-BE" dirty="0"/>
          </a:p>
        </p:txBody>
      </p:sp>
      <p:sp>
        <p:nvSpPr>
          <p:cNvPr id="4" name="Espace réservé du numéro de diapositive 3"/>
          <p:cNvSpPr>
            <a:spLocks noGrp="1"/>
          </p:cNvSpPr>
          <p:nvPr>
            <p:ph type="sldNum" sz="quarter" idx="5"/>
          </p:nvPr>
        </p:nvSpPr>
        <p:spPr/>
        <p:txBody>
          <a:bodyPr/>
          <a:lstStyle/>
          <a:p>
            <a:fld id="{CE6ED753-252F-484A-9ED5-28C154D0D478}" type="slidenum">
              <a:rPr lang="fr-BE" smtClean="0"/>
              <a:t>3</a:t>
            </a:fld>
            <a:endParaRPr lang="fr-BE"/>
          </a:p>
        </p:txBody>
      </p:sp>
    </p:spTree>
    <p:extLst>
      <p:ext uri="{BB962C8B-B14F-4D97-AF65-F5344CB8AC3E}">
        <p14:creationId xmlns:p14="http://schemas.microsoft.com/office/powerpoint/2010/main" val="297408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1" dirty="0" smtClean="0"/>
              <a:t>4</a:t>
            </a:fld>
            <a:endParaRPr lang="fr-FR" noProof="1"/>
          </a:p>
        </p:txBody>
      </p:sp>
    </p:spTree>
    <p:extLst>
      <p:ext uri="{BB962C8B-B14F-4D97-AF65-F5344CB8AC3E}">
        <p14:creationId xmlns:p14="http://schemas.microsoft.com/office/powerpoint/2010/main" val="224961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1" dirty="0" smtClean="0"/>
              <a:t>5</a:t>
            </a:fld>
            <a:endParaRPr lang="fr-FR" noProof="1"/>
          </a:p>
        </p:txBody>
      </p:sp>
    </p:spTree>
    <p:extLst>
      <p:ext uri="{BB962C8B-B14F-4D97-AF65-F5344CB8AC3E}">
        <p14:creationId xmlns:p14="http://schemas.microsoft.com/office/powerpoint/2010/main" val="73227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66ED9-851B-72F6-8B14-A4F5702000A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B8765A1-BE4F-8FD2-CC8A-6A4DD255B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EFDC4AF-9F7B-9098-EB72-4EFFA005281B}"/>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7784F991-58C3-1396-A09B-2C8D6E998DB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BA315D4-D7E7-CB2C-6830-4428307937EC}"/>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282897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3B0CF-FC5F-5E04-2381-5713976CD36B}"/>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A076A10-1CBA-4380-D0E8-56541E59A9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30E3B43-B373-042B-7525-F8784C5E80A7}"/>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B754F7BE-3624-0023-271F-879FD45771F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09005AF-3079-3737-E80E-21256700B821}"/>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348620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705E32-15B3-C46D-6B2D-2102A9B28D1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30A03DA-FDFE-6D7E-3D75-DE8744E7FE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3633FEF-28AB-BC8B-886F-1551A11F76F9}"/>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F0346B24-DEE6-AAE8-16B6-B4B4FC52421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CAABD5C-787A-A90D-BCD9-D98A374298E4}"/>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283443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Polytech super coo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381001" y="185738"/>
            <a:ext cx="2273300"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249767" y="5907089"/>
            <a:ext cx="2370667"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3300797" y="519114"/>
            <a:ext cx="8454256" cy="1671637"/>
          </a:xfrm>
          <a:prstGeom prst="rect">
            <a:avLst/>
          </a:prstGeom>
          <a:noFill/>
          <a:ln w="9525">
            <a:noFill/>
            <a:miter lim="800000"/>
            <a:headEnd/>
            <a:tailEnd/>
          </a:ln>
        </p:spPr>
      </p:pic>
      <p:sp>
        <p:nvSpPr>
          <p:cNvPr id="3" name="Sous-titre 2"/>
          <p:cNvSpPr>
            <a:spLocks noGrp="1"/>
          </p:cNvSpPr>
          <p:nvPr>
            <p:ph type="subTitle" idx="1"/>
          </p:nvPr>
        </p:nvSpPr>
        <p:spPr>
          <a:xfrm>
            <a:off x="2908300" y="3686176"/>
            <a:ext cx="906780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908301" y="2370138"/>
            <a:ext cx="9105900"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908300" y="4905375"/>
            <a:ext cx="90424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908301" y="4495801"/>
            <a:ext cx="9055100" cy="409575"/>
          </a:xfrm>
        </p:spPr>
        <p:txBody>
          <a:bodyPr>
            <a:noAutofit/>
          </a:bodyPr>
          <a:lstStyle>
            <a:lvl1pPr>
              <a:buNone/>
              <a:defRPr sz="2800"/>
            </a:lvl1pPr>
          </a:lstStyle>
          <a:p>
            <a:pPr lvl="0"/>
            <a:r>
              <a:rPr lang="fr-FR"/>
              <a:t>Cliquez pour modifier les styles du texte du masque</a:t>
            </a:r>
          </a:p>
        </p:txBody>
      </p:sp>
    </p:spTree>
    <p:extLst>
      <p:ext uri="{BB962C8B-B14F-4D97-AF65-F5344CB8AC3E}">
        <p14:creationId xmlns:p14="http://schemas.microsoft.com/office/powerpoint/2010/main" val="954090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9" name="Rectangle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350" noProof="0"/>
          </a:p>
        </p:txBody>
      </p:sp>
      <p:cxnSp>
        <p:nvCxnSpPr>
          <p:cNvPr id="12" name="Connecteur droit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521209" y="448056"/>
            <a:ext cx="6877119" cy="640080"/>
          </a:xfrm>
        </p:spPr>
        <p:txBody>
          <a:bodyPr rtlCol="0" anchor="b" anchorCtr="0">
            <a:normAutofit/>
          </a:bodyPr>
          <a:lstStyle>
            <a:lvl1pPr>
              <a:defRPr sz="2100">
                <a:solidFill>
                  <a:schemeClr val="bg2">
                    <a:lumMod val="25000"/>
                  </a:schemeClr>
                </a:solidFill>
              </a:defRPr>
            </a:lvl1pPr>
          </a:lstStyle>
          <a:p>
            <a:pPr rtl="0"/>
            <a:r>
              <a:rPr lang="fr-FR" noProof="0"/>
              <a:t>Modifiez le style du titre</a:t>
            </a:r>
          </a:p>
        </p:txBody>
      </p:sp>
      <p:sp>
        <p:nvSpPr>
          <p:cNvPr id="3" name="Espace réservé du conten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rtl="0">
              <a:lnSpc>
                <a:spcPct val="150000"/>
              </a:lnSpc>
              <a:spcBef>
                <a:spcPts val="750"/>
              </a:spcBef>
              <a:spcAft>
                <a:spcPts val="900"/>
              </a:spcAft>
              <a:buNone/>
            </a:pPr>
            <a:r>
              <a:rPr lang="fr-FR" noProof="0"/>
              <a:t>Modifiez les styles du texte du masque</a:t>
            </a:r>
          </a:p>
          <a:p>
            <a:pPr marL="0" lvl="1" indent="0" rtl="0">
              <a:lnSpc>
                <a:spcPct val="150000"/>
              </a:lnSpc>
              <a:spcBef>
                <a:spcPts val="750"/>
              </a:spcBef>
              <a:spcAft>
                <a:spcPts val="900"/>
              </a:spcAft>
              <a:buNone/>
            </a:pPr>
            <a:r>
              <a:rPr lang="fr-FR" noProof="0"/>
              <a:t>Deuxième niveau</a:t>
            </a:r>
          </a:p>
          <a:p>
            <a:pPr marL="0" lvl="2" indent="0" rtl="0">
              <a:lnSpc>
                <a:spcPct val="150000"/>
              </a:lnSpc>
              <a:spcBef>
                <a:spcPts val="750"/>
              </a:spcBef>
              <a:spcAft>
                <a:spcPts val="900"/>
              </a:spcAft>
              <a:buNone/>
            </a:pPr>
            <a:r>
              <a:rPr lang="fr-FR" noProof="0"/>
              <a:t>Troisième niveau</a:t>
            </a:r>
          </a:p>
          <a:p>
            <a:pPr marL="0" lvl="3" indent="0" rtl="0">
              <a:lnSpc>
                <a:spcPct val="150000"/>
              </a:lnSpc>
              <a:spcBef>
                <a:spcPts val="750"/>
              </a:spcBef>
              <a:spcAft>
                <a:spcPts val="900"/>
              </a:spcAft>
              <a:buNone/>
            </a:pPr>
            <a:r>
              <a:rPr lang="fr-FR" noProof="0"/>
              <a:t>Quatrième niveau</a:t>
            </a:r>
          </a:p>
          <a:p>
            <a:pPr marL="0" lvl="4" indent="0" rtl="0">
              <a:lnSpc>
                <a:spcPct val="150000"/>
              </a:lnSpc>
              <a:spcBef>
                <a:spcPts val="750"/>
              </a:spcBef>
              <a:spcAft>
                <a:spcPts val="900"/>
              </a:spcAft>
              <a:buNone/>
            </a:pPr>
            <a:r>
              <a:rPr lang="fr-FR" noProof="0"/>
              <a:t>Cinquième niveau</a:t>
            </a:r>
          </a:p>
        </p:txBody>
      </p:sp>
      <p:sp>
        <p:nvSpPr>
          <p:cNvPr id="6" name="Espace réservé de la date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pPr rtl="0"/>
            <a:fld id="{7DF3CA4B-903E-431D-AF93-2AD02E04DE8A}" type="datetime1">
              <a:rPr lang="fr-FR" noProof="0" smtClean="0"/>
              <a:t>23/06/2023</a:t>
            </a:fld>
            <a:endParaRPr lang="fr-FR" noProof="0"/>
          </a:p>
        </p:txBody>
      </p:sp>
      <p:sp>
        <p:nvSpPr>
          <p:cNvPr id="7" name="Espace réservé du pied de page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pPr rtl="0"/>
            <a:endParaRPr lang="fr-FR" noProof="0"/>
          </a:p>
        </p:txBody>
      </p:sp>
      <p:sp>
        <p:nvSpPr>
          <p:cNvPr id="8" name="Espace réservé du numéro de diapositive 5"/>
          <p:cNvSpPr>
            <a:spLocks noGrp="1"/>
          </p:cNvSpPr>
          <p:nvPr>
            <p:ph type="sldNum" sz="quarter" idx="4"/>
          </p:nvPr>
        </p:nvSpPr>
        <p:spPr>
          <a:xfrm>
            <a:off x="8371927" y="6203954"/>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spTree>
    <p:extLst>
      <p:ext uri="{BB962C8B-B14F-4D97-AF65-F5344CB8AC3E}">
        <p14:creationId xmlns:p14="http://schemas.microsoft.com/office/powerpoint/2010/main" val="97605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n au-dessus, titre et con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600201"/>
            <a:ext cx="10972800" cy="4525963"/>
          </a:xfrm>
        </p:spPr>
        <p:txBody>
          <a:bodyPr/>
          <a:lstStyle>
            <a:lvl1pPr>
              <a:buFontTx/>
              <a:buNone/>
              <a:defRPr kumimoji="0" lang="fr-FR" sz="32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1" name="Titre 10"/>
          <p:cNvSpPr>
            <a:spLocks noGrp="1"/>
          </p:cNvSpPr>
          <p:nvPr>
            <p:ph type="title"/>
          </p:nvPr>
        </p:nvSpPr>
        <p:spPr>
          <a:xfrm>
            <a:off x="609600" y="274638"/>
            <a:ext cx="10972800" cy="1143000"/>
          </a:xfrm>
        </p:spPr>
        <p:txBody>
          <a:bodyPr/>
          <a:lstStyle>
            <a:lvl1pPr>
              <a:defRPr>
                <a:solidFill>
                  <a:schemeClr val="accent2"/>
                </a:solidFill>
              </a:defRPr>
            </a:lvl1pPr>
          </a:lstStyle>
          <a:p>
            <a:r>
              <a:rPr lang="fr-FR" dirty="0"/>
              <a:t>Cliquez pour modifier le style du titre</a:t>
            </a:r>
            <a:endParaRPr lang="fr-BE" dirty="0"/>
          </a:p>
        </p:txBody>
      </p:sp>
      <p:sp>
        <p:nvSpPr>
          <p:cNvPr id="17" name="Espace réservé du texte 22"/>
          <p:cNvSpPr>
            <a:spLocks noGrp="1"/>
          </p:cNvSpPr>
          <p:nvPr>
            <p:ph type="body" sz="quarter" idx="15"/>
          </p:nvPr>
        </p:nvSpPr>
        <p:spPr>
          <a:xfrm>
            <a:off x="0" y="0"/>
            <a:ext cx="12192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dirty="0"/>
          </a:p>
        </p:txBody>
      </p:sp>
      <p:sp>
        <p:nvSpPr>
          <p:cNvPr id="8" name="Espace réservé du pied de page 14"/>
          <p:cNvSpPr>
            <a:spLocks noGrp="1"/>
          </p:cNvSpPr>
          <p:nvPr>
            <p:ph type="ftr" sz="quarter" idx="17"/>
          </p:nvPr>
        </p:nvSpPr>
        <p:spPr/>
        <p:txBody>
          <a:bodyPr/>
          <a:lstStyle>
            <a:lvl1pPr>
              <a:defRPr/>
            </a:lvl1pPr>
          </a:lstStyle>
          <a:p>
            <a:pPr>
              <a:defRPr/>
            </a:pPr>
            <a:r>
              <a:rPr lang="fr-BE"/>
              <a:t>Manage your data</a:t>
            </a:r>
            <a:endParaRPr lang="fr-BE" dirty="0"/>
          </a:p>
        </p:txBody>
      </p:sp>
    </p:spTree>
    <p:extLst>
      <p:ext uri="{BB962C8B-B14F-4D97-AF65-F5344CB8AC3E}">
        <p14:creationId xmlns:p14="http://schemas.microsoft.com/office/powerpoint/2010/main" val="415907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E79E2-52FD-55D8-91F7-0F18CE5B92D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2E7AD03-ED42-2E4B-D30D-7070915F70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455569D-E473-E23C-859A-1BFD55A6CF07}"/>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9473A273-C809-A1E8-846B-35DFEAFD884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4486F28-F51D-B911-A4FA-397A170E1BB0}"/>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282113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FD0F0-5ABE-397E-8738-DC01128D8C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63EF1A21-E534-EB54-3514-02F2A5430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BBB1840-07A1-B1F0-D274-6F355642600E}"/>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D619961E-2CE3-A1E7-CA9E-A0A34E3324E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4B3978C-7BD2-015E-1A5E-9D8F1F2CBE5F}"/>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15870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1A65E-A2CA-86F9-DE9A-33A77C3CD8D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AF0BB3A-9086-5FA5-7E80-B2400A4CC2B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72B3A97-A637-99B1-C967-B27AC634CCE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CEF0799-FD68-985F-371E-09A5A94E0B60}"/>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6" name="Espace réservé du pied de page 5">
            <a:extLst>
              <a:ext uri="{FF2B5EF4-FFF2-40B4-BE49-F238E27FC236}">
                <a16:creationId xmlns:a16="http://schemas.microsoft.com/office/drawing/2014/main" id="{673C65E0-5C74-96FE-971E-7774E68A54D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EF272EB-BA9C-96CE-2CF7-B19B41829550}"/>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68901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143AE-BF19-5198-20E7-1437C00045B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CC7DB11-DE82-4966-0F42-F08DFB5C4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F70855-4173-5963-F7ED-5CE4CF8EC52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83F67D03-5010-1848-3742-2481D1E138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3B06E21-7CAB-DA1F-F57C-ACF6B4F6672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700A2752-0143-DFC6-345B-F67F83C38BF1}"/>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8" name="Espace réservé du pied de page 7">
            <a:extLst>
              <a:ext uri="{FF2B5EF4-FFF2-40B4-BE49-F238E27FC236}">
                <a16:creationId xmlns:a16="http://schemas.microsoft.com/office/drawing/2014/main" id="{F63A739F-BD88-5795-0315-ACD609F4C4B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65F4D722-0145-C057-5DC1-503A459CF710}"/>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201664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46D9AA-281D-0774-BDE4-18E7C110303F}"/>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75C0D4EF-EC18-9472-3C3B-42232BBB646A}"/>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4" name="Espace réservé du pied de page 3">
            <a:extLst>
              <a:ext uri="{FF2B5EF4-FFF2-40B4-BE49-F238E27FC236}">
                <a16:creationId xmlns:a16="http://schemas.microsoft.com/office/drawing/2014/main" id="{C8247A7B-A398-7052-E60E-BAD35E10DCFE}"/>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20BBEF8A-6492-F0A0-DB25-9182245F4E9C}"/>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147499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5153D1-9455-EAD7-250F-ED60E8282F37}"/>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3" name="Espace réservé du pied de page 2">
            <a:extLst>
              <a:ext uri="{FF2B5EF4-FFF2-40B4-BE49-F238E27FC236}">
                <a16:creationId xmlns:a16="http://schemas.microsoft.com/office/drawing/2014/main" id="{5564BAF8-F072-A48B-5285-6C45A7551A8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A40AEEE-F4D0-8235-7139-C0EE6C4A79D7}"/>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345264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9A8B0-A93A-0441-AF3D-ED21269053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343284D0-9921-2B7F-5894-0A31B7DF7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53D3B91B-7369-83BB-220E-9FB54E3AB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6152E1-5AA7-4DE4-096F-0FD670D8B02E}"/>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6" name="Espace réservé du pied de page 5">
            <a:extLst>
              <a:ext uri="{FF2B5EF4-FFF2-40B4-BE49-F238E27FC236}">
                <a16:creationId xmlns:a16="http://schemas.microsoft.com/office/drawing/2014/main" id="{4983B22C-6359-AE4D-DE0E-C7B17C1ADD4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580D6AC-CC6B-D43F-0072-F1D2C8E2C9F4}"/>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421326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27485-9FD0-803D-2AD9-932A5CFA54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B277CE42-2ED8-473A-D9E0-C4EE78223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3D1FE23-DE62-21B0-9292-BF136BF19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939476-FB33-424B-1BCF-491C4D0BFEE4}"/>
              </a:ext>
            </a:extLst>
          </p:cNvPr>
          <p:cNvSpPr>
            <a:spLocks noGrp="1"/>
          </p:cNvSpPr>
          <p:nvPr>
            <p:ph type="dt" sz="half" idx="10"/>
          </p:nvPr>
        </p:nvSpPr>
        <p:spPr/>
        <p:txBody>
          <a:bodyPr/>
          <a:lstStyle/>
          <a:p>
            <a:fld id="{37B197FD-EADB-44EA-949B-B44963385A49}" type="datetimeFigureOut">
              <a:rPr lang="fr-BE" smtClean="0"/>
              <a:t>23-06-23</a:t>
            </a:fld>
            <a:endParaRPr lang="fr-BE"/>
          </a:p>
        </p:txBody>
      </p:sp>
      <p:sp>
        <p:nvSpPr>
          <p:cNvPr id="6" name="Espace réservé du pied de page 5">
            <a:extLst>
              <a:ext uri="{FF2B5EF4-FFF2-40B4-BE49-F238E27FC236}">
                <a16:creationId xmlns:a16="http://schemas.microsoft.com/office/drawing/2014/main" id="{5EA7771A-0016-BAA2-ED5A-CF88DE40704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0173590-9ED4-275F-63B2-CA312F998D86}"/>
              </a:ext>
            </a:extLst>
          </p:cNvPr>
          <p:cNvSpPr>
            <a:spLocks noGrp="1"/>
          </p:cNvSpPr>
          <p:nvPr>
            <p:ph type="sldNum" sz="quarter" idx="12"/>
          </p:nvPr>
        </p:nvSpPr>
        <p:spPr/>
        <p:txBody>
          <a:bodyPr/>
          <a:lstStyle/>
          <a:p>
            <a:fld id="{AD48C19F-F6DE-4296-B8EB-BB347720D23D}" type="slidenum">
              <a:rPr lang="fr-BE" smtClean="0"/>
              <a:t>‹N°›</a:t>
            </a:fld>
            <a:endParaRPr lang="fr-BE"/>
          </a:p>
        </p:txBody>
      </p:sp>
    </p:spTree>
    <p:extLst>
      <p:ext uri="{BB962C8B-B14F-4D97-AF65-F5344CB8AC3E}">
        <p14:creationId xmlns:p14="http://schemas.microsoft.com/office/powerpoint/2010/main" val="249452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F9A539-2F16-55FA-4B3F-32DD2FB0B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712C791-CF24-3723-C2A4-71281D358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D216CA4-0EB3-CD51-E2C8-4E91DB0F2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197FD-EADB-44EA-949B-B44963385A49}" type="datetimeFigureOut">
              <a:rPr lang="fr-BE" smtClean="0"/>
              <a:t>23-06-23</a:t>
            </a:fld>
            <a:endParaRPr lang="fr-BE"/>
          </a:p>
        </p:txBody>
      </p:sp>
      <p:sp>
        <p:nvSpPr>
          <p:cNvPr id="5" name="Espace réservé du pied de page 4">
            <a:extLst>
              <a:ext uri="{FF2B5EF4-FFF2-40B4-BE49-F238E27FC236}">
                <a16:creationId xmlns:a16="http://schemas.microsoft.com/office/drawing/2014/main" id="{4973753C-BB00-5549-EBF6-573DBD4CB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795FA942-5F73-4CBB-CD34-C157927FC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C19F-F6DE-4296-B8EB-BB347720D23D}" type="slidenum">
              <a:rPr lang="fr-BE" smtClean="0"/>
              <a:t>‹N°›</a:t>
            </a:fld>
            <a:endParaRPr lang="fr-BE"/>
          </a:p>
        </p:txBody>
      </p:sp>
    </p:spTree>
    <p:extLst>
      <p:ext uri="{BB962C8B-B14F-4D97-AF65-F5344CB8AC3E}">
        <p14:creationId xmlns:p14="http://schemas.microsoft.com/office/powerpoint/2010/main" val="283287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ire.eu/how-to-create-a-data-management-plan" TargetMode="External"/><Relationship Id="rId2" Type="http://schemas.openxmlformats.org/officeDocument/2006/relationships/hyperlink" Target="https://www.scienceeurope.org/media/jezkhnoo/se_rdm_practical_guide_final.pdf" TargetMode="External"/><Relationship Id="rId1" Type="http://schemas.openxmlformats.org/officeDocument/2006/relationships/slideLayout" Target="../slideLayouts/slideLayout2.xml"/><Relationship Id="rId6" Type="http://schemas.openxmlformats.org/officeDocument/2006/relationships/hyperlink" Target="https://doranum.fr/enjeux-benefices/publications-donnees-recherche-projets-horizon-2020/" TargetMode="External"/><Relationship Id="rId5" Type="http://schemas.openxmlformats.org/officeDocument/2006/relationships/hyperlink" Target="https://www.openaire.eu/openaire-h2020-factsheets" TargetMode="External"/><Relationship Id="rId4" Type="http://schemas.openxmlformats.org/officeDocument/2006/relationships/hyperlink" Target="https://www.openaire.eu/how-to-comply-to-h2020-mandates-rdm-cost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uu.nl/en/research/research-data-management/guides/costs-of-data-managem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ukdataservice.ac.uk/media/622368/costingtool.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2EBDA4-E5CF-4B36-8365-00A25ACD7C38}"/>
              </a:ext>
            </a:extLst>
          </p:cNvPr>
          <p:cNvSpPr>
            <a:spLocks noGrp="1"/>
          </p:cNvSpPr>
          <p:nvPr>
            <p:ph type="ctrTitle"/>
          </p:nvPr>
        </p:nvSpPr>
        <p:spPr>
          <a:xfrm>
            <a:off x="1524001" y="1462941"/>
            <a:ext cx="8977745" cy="2387600"/>
          </a:xfrm>
        </p:spPr>
        <p:txBody>
          <a:bodyPr>
            <a:normAutofit fontScale="90000"/>
          </a:bodyPr>
          <a:lstStyle/>
          <a:p>
            <a:br>
              <a:rPr lang="fr-FR" dirty="0"/>
            </a:br>
            <a:r>
              <a:rPr lang="en-US" b="1" dirty="0">
                <a:solidFill>
                  <a:schemeClr val="accent2"/>
                </a:solidFill>
                <a:latin typeface="Calibri" pitchFamily="34" charset="0"/>
                <a:cs typeface="Arial" pitchFamily="34" charset="0"/>
              </a:rPr>
              <a:t>The data management plan: concept, goals and tools</a:t>
            </a:r>
            <a:endParaRPr lang="fr-BE" sz="6700" b="1" dirty="0">
              <a:solidFill>
                <a:schemeClr val="accent2"/>
              </a:solidFill>
              <a:latin typeface="Calibri" pitchFamily="34" charset="0"/>
              <a:cs typeface="Arial" pitchFamily="34" charset="0"/>
            </a:endParaRPr>
          </a:p>
        </p:txBody>
      </p:sp>
      <p:sp>
        <p:nvSpPr>
          <p:cNvPr id="2" name="Espace réservé du numéro de diapositive 1">
            <a:extLst>
              <a:ext uri="{FF2B5EF4-FFF2-40B4-BE49-F238E27FC236}">
                <a16:creationId xmlns:a16="http://schemas.microsoft.com/office/drawing/2014/main" id="{49078102-59CC-46CA-A7B1-BBCC33E857E7}"/>
              </a:ext>
            </a:extLst>
          </p:cNvPr>
          <p:cNvSpPr>
            <a:spLocks noGrp="1"/>
          </p:cNvSpPr>
          <p:nvPr>
            <p:ph type="sldNum" sz="quarter" idx="12"/>
          </p:nvPr>
        </p:nvSpPr>
        <p:spPr/>
        <p:txBody>
          <a:bodyPr/>
          <a:lstStyle/>
          <a:p>
            <a:fld id="{8C42E033-3E13-4931-8E49-00F08F0CE842}" type="slidenum">
              <a:rPr lang="fr-BE" smtClean="0"/>
              <a:t>1</a:t>
            </a:fld>
            <a:endParaRPr lang="fr-BE"/>
          </a:p>
        </p:txBody>
      </p:sp>
      <p:sp>
        <p:nvSpPr>
          <p:cNvPr id="4" name="ZoneTexte 3">
            <a:extLst>
              <a:ext uri="{FF2B5EF4-FFF2-40B4-BE49-F238E27FC236}">
                <a16:creationId xmlns:a16="http://schemas.microsoft.com/office/drawing/2014/main" id="{CAFAAEC9-BD23-42CE-9F44-558AC77579B7}"/>
              </a:ext>
            </a:extLst>
          </p:cNvPr>
          <p:cNvSpPr txBox="1"/>
          <p:nvPr/>
        </p:nvSpPr>
        <p:spPr>
          <a:xfrm>
            <a:off x="3983037" y="4457878"/>
            <a:ext cx="4955425" cy="400110"/>
          </a:xfrm>
          <a:prstGeom prst="rect">
            <a:avLst/>
          </a:prstGeom>
        </p:spPr>
        <p:txBody>
          <a:bodyPr vert="horz" wrap="square" lIns="91440" tIns="45720" rIns="91440" bIns="45720" rtlCol="0">
            <a:spAutoFit/>
          </a:bodyPr>
          <a:lstStyle/>
          <a:p>
            <a:pPr eaLnBrk="0" hangingPunct="0"/>
            <a:r>
              <a:rPr lang="fr-FR" sz="2000" i="1" dirty="0">
                <a:solidFill>
                  <a:schemeClr val="tx1">
                    <a:lumMod val="75000"/>
                    <a:lumOff val="25000"/>
                  </a:schemeClr>
                </a:solidFill>
                <a:latin typeface="Calibri" pitchFamily="34" charset="0"/>
                <a:ea typeface="Calibri" pitchFamily="34" charset="0"/>
                <a:cs typeface="Times New Roman" pitchFamily="18" charset="0"/>
              </a:rPr>
              <a:t>David Lhoir, business </a:t>
            </a:r>
            <a:r>
              <a:rPr lang="fr-FR" sz="2000" i="1" dirty="0" err="1">
                <a:solidFill>
                  <a:schemeClr val="tx1">
                    <a:lumMod val="75000"/>
                    <a:lumOff val="25000"/>
                  </a:schemeClr>
                </a:solidFill>
                <a:latin typeface="Calibri" pitchFamily="34" charset="0"/>
                <a:ea typeface="Calibri" pitchFamily="34" charset="0"/>
                <a:cs typeface="Times New Roman" pitchFamily="18" charset="0"/>
              </a:rPr>
              <a:t>developer</a:t>
            </a:r>
            <a:r>
              <a:rPr lang="fr-FR" sz="2000" i="1" dirty="0">
                <a:solidFill>
                  <a:schemeClr val="tx1">
                    <a:lumMod val="75000"/>
                    <a:lumOff val="25000"/>
                  </a:schemeClr>
                </a:solidFill>
                <a:latin typeface="Calibri" pitchFamily="34" charset="0"/>
                <a:ea typeface="Calibri" pitchFamily="34" charset="0"/>
                <a:cs typeface="Times New Roman" pitchFamily="18" charset="0"/>
              </a:rPr>
              <a:t> (AVRE)</a:t>
            </a:r>
            <a:endParaRPr lang="fr-BE" sz="2000" i="1" dirty="0">
              <a:solidFill>
                <a:schemeClr val="tx1">
                  <a:lumMod val="75000"/>
                  <a:lumOff val="25000"/>
                </a:schemeClr>
              </a:solidFill>
              <a:latin typeface="Calibri" pitchFamily="34" charset="0"/>
              <a:ea typeface="Calibri" pitchFamily="34" charset="0"/>
              <a:cs typeface="Times New Roman" pitchFamily="18" charset="0"/>
            </a:endParaRPr>
          </a:p>
        </p:txBody>
      </p:sp>
      <p:pic>
        <p:nvPicPr>
          <p:cNvPr id="6" name="Image 5" descr="Une image contenant texte, Police, logo, Graphique&#10;&#10;Description générée automatiquement">
            <a:extLst>
              <a:ext uri="{FF2B5EF4-FFF2-40B4-BE49-F238E27FC236}">
                <a16:creationId xmlns:a16="http://schemas.microsoft.com/office/drawing/2014/main" id="{C4D0C01F-FB2B-3CDD-B0B9-D5E35A6E5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902" y="246741"/>
            <a:ext cx="2384759" cy="1341427"/>
          </a:xfrm>
          <a:prstGeom prst="rect">
            <a:avLst/>
          </a:prstGeom>
        </p:spPr>
      </p:pic>
      <p:sp>
        <p:nvSpPr>
          <p:cNvPr id="7" name="ZoneTexte 6">
            <a:extLst>
              <a:ext uri="{FF2B5EF4-FFF2-40B4-BE49-F238E27FC236}">
                <a16:creationId xmlns:a16="http://schemas.microsoft.com/office/drawing/2014/main" id="{5D7EF1EA-AAFA-5B04-9A83-928311860FF6}"/>
              </a:ext>
            </a:extLst>
          </p:cNvPr>
          <p:cNvSpPr txBox="1"/>
          <p:nvPr/>
        </p:nvSpPr>
        <p:spPr>
          <a:xfrm>
            <a:off x="5026775" y="5548958"/>
            <a:ext cx="1843257" cy="830997"/>
          </a:xfrm>
          <a:prstGeom prst="rect">
            <a:avLst/>
          </a:prstGeom>
        </p:spPr>
        <p:txBody>
          <a:bodyPr vert="horz" wrap="square" lIns="91440" tIns="45720" rIns="91440" bIns="45720" rtlCol="0">
            <a:spAutoFit/>
          </a:bodyPr>
          <a:lstStyle/>
          <a:p>
            <a:pPr eaLnBrk="0" hangingPunct="0"/>
            <a:r>
              <a:rPr lang="fr-FR" sz="2400" i="1" dirty="0">
                <a:solidFill>
                  <a:schemeClr val="tx1">
                    <a:lumMod val="75000"/>
                    <a:lumOff val="25000"/>
                  </a:schemeClr>
                </a:solidFill>
                <a:latin typeface="Calibri" pitchFamily="34" charset="0"/>
                <a:ea typeface="Calibri" pitchFamily="34" charset="0"/>
                <a:cs typeface="Times New Roman" pitchFamily="18" charset="0"/>
              </a:rPr>
              <a:t>Trail </a:t>
            </a:r>
            <a:r>
              <a:rPr lang="fr-FR" sz="2400" i="1" dirty="0" err="1">
                <a:solidFill>
                  <a:schemeClr val="tx1">
                    <a:lumMod val="75000"/>
                    <a:lumOff val="25000"/>
                  </a:schemeClr>
                </a:solidFill>
                <a:latin typeface="Calibri" pitchFamily="34" charset="0"/>
                <a:ea typeface="Calibri" pitchFamily="34" charset="0"/>
                <a:cs typeface="Times New Roman" pitchFamily="18" charset="0"/>
              </a:rPr>
              <a:t>seminar</a:t>
            </a:r>
            <a:endParaRPr lang="fr-FR" sz="2400" i="1" dirty="0">
              <a:solidFill>
                <a:schemeClr val="tx1">
                  <a:lumMod val="75000"/>
                  <a:lumOff val="25000"/>
                </a:schemeClr>
              </a:solidFill>
              <a:latin typeface="Calibri" pitchFamily="34" charset="0"/>
              <a:ea typeface="Calibri" pitchFamily="34" charset="0"/>
              <a:cs typeface="Times New Roman" pitchFamily="18" charset="0"/>
            </a:endParaRPr>
          </a:p>
          <a:p>
            <a:pPr eaLnBrk="0" hangingPunct="0"/>
            <a:r>
              <a:rPr lang="fr-FR" sz="2400" i="1" dirty="0">
                <a:solidFill>
                  <a:schemeClr val="tx1">
                    <a:lumMod val="75000"/>
                    <a:lumOff val="25000"/>
                  </a:schemeClr>
                </a:solidFill>
                <a:latin typeface="Calibri" pitchFamily="34" charset="0"/>
                <a:ea typeface="Calibri" pitchFamily="34" charset="0"/>
                <a:cs typeface="Times New Roman" pitchFamily="18" charset="0"/>
              </a:rPr>
              <a:t>23 June 2023</a:t>
            </a:r>
            <a:endParaRPr lang="fr-BE" sz="2400" i="1" dirty="0">
              <a:solidFill>
                <a:schemeClr val="tx1">
                  <a:lumMod val="75000"/>
                  <a:lumOff val="25000"/>
                </a:schemeClr>
              </a:solidFill>
              <a:latin typeface="Calibri" pitchFamily="34" charset="0"/>
              <a:ea typeface="Calibri" pitchFamily="34" charset="0"/>
              <a:cs typeface="Times New Roman" pitchFamily="18" charset="0"/>
            </a:endParaRPr>
          </a:p>
        </p:txBody>
      </p:sp>
      <p:pic>
        <p:nvPicPr>
          <p:cNvPr id="1026" name="Picture 2" descr="Direction Administration et Valorisation de la REcherche (DAVRE) -  Université de Mons">
            <a:extLst>
              <a:ext uri="{FF2B5EF4-FFF2-40B4-BE49-F238E27FC236}">
                <a16:creationId xmlns:a16="http://schemas.microsoft.com/office/drawing/2014/main" id="{F40D3745-159D-74CC-9296-7A055263A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326" y="378892"/>
            <a:ext cx="1575136" cy="953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s, logos, tournages - Université de Mons">
            <a:extLst>
              <a:ext uri="{FF2B5EF4-FFF2-40B4-BE49-F238E27FC236}">
                <a16:creationId xmlns:a16="http://schemas.microsoft.com/office/drawing/2014/main" id="{A5B51552-BB4D-1CDA-D101-21237D03C1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775" y="605702"/>
            <a:ext cx="2019686" cy="72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3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628AA67-4FE8-3871-7525-ED483E6B9923}"/>
              </a:ext>
            </a:extLst>
          </p:cNvPr>
          <p:cNvPicPr>
            <a:picLocks noGrp="1" noChangeAspect="1"/>
          </p:cNvPicPr>
          <p:nvPr>
            <p:ph idx="1"/>
          </p:nvPr>
        </p:nvPicPr>
        <p:blipFill>
          <a:blip r:embed="rId2"/>
          <a:stretch>
            <a:fillRect/>
          </a:stretch>
        </p:blipFill>
        <p:spPr>
          <a:xfrm>
            <a:off x="1814882" y="884902"/>
            <a:ext cx="8760876" cy="5301420"/>
          </a:xfrm>
        </p:spPr>
      </p:pic>
      <p:sp>
        <p:nvSpPr>
          <p:cNvPr id="4" name="Espace réservé du texte 3">
            <a:extLst>
              <a:ext uri="{FF2B5EF4-FFF2-40B4-BE49-F238E27FC236}">
                <a16:creationId xmlns:a16="http://schemas.microsoft.com/office/drawing/2014/main" id="{B8E4D250-5A38-7CB5-6D73-5B8E61EEF037}"/>
              </a:ext>
            </a:extLst>
          </p:cNvPr>
          <p:cNvSpPr>
            <a:spLocks noGrp="1"/>
          </p:cNvSpPr>
          <p:nvPr>
            <p:ph type="body" sz="quarter" idx="15"/>
          </p:nvPr>
        </p:nvSpPr>
        <p:spPr/>
        <p:txBody>
          <a:bodyPr/>
          <a:lstStyle/>
          <a:p>
            <a:endParaRPr lang="fr-BE"/>
          </a:p>
        </p:txBody>
      </p:sp>
    </p:spTree>
    <p:extLst>
      <p:ext uri="{BB962C8B-B14F-4D97-AF65-F5344CB8AC3E}">
        <p14:creationId xmlns:p14="http://schemas.microsoft.com/office/powerpoint/2010/main" val="88381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D89D00-1C1C-3EEE-B2CA-F843F1D60520}"/>
              </a:ext>
            </a:extLst>
          </p:cNvPr>
          <p:cNvSpPr>
            <a:spLocks noGrp="1"/>
          </p:cNvSpPr>
          <p:nvPr>
            <p:ph type="title"/>
          </p:nvPr>
        </p:nvSpPr>
        <p:spPr/>
        <p:txBody>
          <a:bodyPr/>
          <a:lstStyle/>
          <a:p>
            <a:r>
              <a:rPr lang="fr-FR" dirty="0"/>
              <a:t>Need </a:t>
            </a:r>
            <a:r>
              <a:rPr lang="fr-FR" dirty="0" err="1"/>
              <a:t>some</a:t>
            </a:r>
            <a:r>
              <a:rPr lang="fr-FR" dirty="0"/>
              <a:t> help ?</a:t>
            </a:r>
            <a:endParaRPr lang="fr-BE" dirty="0"/>
          </a:p>
        </p:txBody>
      </p:sp>
      <p:sp>
        <p:nvSpPr>
          <p:cNvPr id="3" name="Espace réservé du contenu 2">
            <a:extLst>
              <a:ext uri="{FF2B5EF4-FFF2-40B4-BE49-F238E27FC236}">
                <a16:creationId xmlns:a16="http://schemas.microsoft.com/office/drawing/2014/main" id="{EE2DFDCD-E59B-8E3F-A77F-C3C765A9922D}"/>
              </a:ext>
            </a:extLst>
          </p:cNvPr>
          <p:cNvSpPr>
            <a:spLocks noGrp="1"/>
          </p:cNvSpPr>
          <p:nvPr>
            <p:ph sz="quarter" idx="10"/>
          </p:nvPr>
        </p:nvSpPr>
        <p:spPr>
          <a:xfrm>
            <a:off x="539495" y="1435607"/>
            <a:ext cx="9675315" cy="4652371"/>
          </a:xfrm>
        </p:spPr>
        <p:txBody>
          <a:bodyPr/>
          <a:lstStyle/>
          <a:p>
            <a:r>
              <a:rPr lang="fr-BE" sz="2400" dirty="0"/>
              <a:t>Contact in case of question/</a:t>
            </a:r>
            <a:r>
              <a:rPr lang="fr-BE" sz="2400" dirty="0" err="1"/>
              <a:t>difficulties</a:t>
            </a:r>
            <a:endParaRPr lang="fr-BE" sz="2400" dirty="0"/>
          </a:p>
          <a:p>
            <a:endParaRPr lang="fr-BE" sz="2000" dirty="0"/>
          </a:p>
          <a:p>
            <a:pPr lvl="1">
              <a:buFont typeface="Courier New" panose="02070309020205020404" pitchFamily="49" charset="0"/>
              <a:buChar char="o"/>
            </a:pPr>
            <a:r>
              <a:rPr lang="fr-BE" sz="2000" dirty="0"/>
              <a:t>Data steward network by </a:t>
            </a:r>
            <a:r>
              <a:rPr lang="fr-BE" sz="2000" dirty="0" err="1"/>
              <a:t>university</a:t>
            </a:r>
            <a:endParaRPr lang="fr-BE" sz="2000" dirty="0"/>
          </a:p>
          <a:p>
            <a:pPr lvl="1">
              <a:buFont typeface="Courier New" panose="02070309020205020404" pitchFamily="49" charset="0"/>
              <a:buChar char="o"/>
            </a:pPr>
            <a:r>
              <a:rPr lang="fr-BE" sz="2000" dirty="0"/>
              <a:t>One </a:t>
            </a:r>
            <a:r>
              <a:rPr lang="fr-BE" sz="2000" dirty="0" err="1"/>
              <a:t>coordinator</a:t>
            </a:r>
            <a:r>
              <a:rPr lang="fr-BE" sz="2000" dirty="0"/>
              <a:t> per </a:t>
            </a:r>
            <a:r>
              <a:rPr lang="fr-BE" sz="2000" dirty="0" err="1"/>
              <a:t>university</a:t>
            </a:r>
            <a:endParaRPr lang="fr-BE" sz="2000" dirty="0"/>
          </a:p>
          <a:p>
            <a:pPr lvl="1">
              <a:buFont typeface="Courier New" panose="02070309020205020404" pitchFamily="49" charset="0"/>
              <a:buChar char="o"/>
            </a:pPr>
            <a:endParaRPr lang="fr-BE" sz="2000" dirty="0"/>
          </a:p>
        </p:txBody>
      </p:sp>
    </p:spTree>
    <p:extLst>
      <p:ext uri="{BB962C8B-B14F-4D97-AF65-F5344CB8AC3E}">
        <p14:creationId xmlns:p14="http://schemas.microsoft.com/office/powerpoint/2010/main" val="382191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81B3A-7B5C-4ED2-9CB2-11DBB1AB9136}"/>
              </a:ext>
            </a:extLst>
          </p:cNvPr>
          <p:cNvSpPr>
            <a:spLocks noGrp="1"/>
          </p:cNvSpPr>
          <p:nvPr>
            <p:ph type="title"/>
          </p:nvPr>
        </p:nvSpPr>
        <p:spPr>
          <a:xfrm>
            <a:off x="2024546" y="617807"/>
            <a:ext cx="7829262" cy="1026573"/>
          </a:xfrm>
        </p:spPr>
        <p:txBody>
          <a:bodyPr>
            <a:normAutofit fontScale="90000"/>
          </a:bodyPr>
          <a:lstStyle/>
          <a:p>
            <a:pPr algn="l"/>
            <a:br>
              <a:rPr lang="fr-BE" sz="2700" dirty="0">
                <a:solidFill>
                  <a:schemeClr val="bg1">
                    <a:lumMod val="50000"/>
                  </a:schemeClr>
                </a:solidFill>
              </a:rPr>
            </a:br>
            <a:br>
              <a:rPr lang="fr-BE" sz="2700" dirty="0">
                <a:solidFill>
                  <a:schemeClr val="bg1">
                    <a:lumMod val="50000"/>
                  </a:schemeClr>
                </a:solidFill>
              </a:rPr>
            </a:br>
            <a:r>
              <a:rPr lang="fr-BE" sz="2700" dirty="0" err="1">
                <a:solidFill>
                  <a:schemeClr val="bg1">
                    <a:lumMod val="50000"/>
                  </a:schemeClr>
                </a:solidFill>
              </a:rPr>
              <a:t>Useful</a:t>
            </a:r>
            <a:r>
              <a:rPr lang="fr-BE" sz="2700" dirty="0">
                <a:solidFill>
                  <a:schemeClr val="bg1">
                    <a:lumMod val="50000"/>
                  </a:schemeClr>
                </a:solidFill>
              </a:rPr>
              <a:t> ressources</a:t>
            </a:r>
            <a:br>
              <a:rPr lang="fr-BE" sz="2700" dirty="0">
                <a:solidFill>
                  <a:schemeClr val="bg1">
                    <a:lumMod val="50000"/>
                  </a:schemeClr>
                </a:solidFill>
              </a:rPr>
            </a:br>
            <a:br>
              <a:rPr lang="fr-BE" sz="2700" dirty="0">
                <a:solidFill>
                  <a:schemeClr val="bg1">
                    <a:lumMod val="50000"/>
                  </a:schemeClr>
                </a:solidFill>
              </a:rPr>
            </a:br>
            <a:br>
              <a:rPr lang="fr-BE" sz="2700" dirty="0">
                <a:solidFill>
                  <a:schemeClr val="bg1">
                    <a:lumMod val="50000"/>
                  </a:schemeClr>
                </a:solidFill>
              </a:rPr>
            </a:br>
            <a:r>
              <a:rPr lang="fr-BE" sz="1800" dirty="0">
                <a:solidFill>
                  <a:srgbClr val="000000"/>
                </a:solidFill>
                <a:latin typeface="Century Gothic" panose="020B0502020202020204" pitchFamily="34" charset="0"/>
                <a:hlinkClick r:id="rId2"/>
              </a:rPr>
              <a:t>https://www.scienceeurope.org/media/jezkhnoo/se_rdm_practical_guide_final.pdf</a:t>
            </a:r>
            <a:r>
              <a:rPr lang="fr-BE" sz="1800" dirty="0">
                <a:solidFill>
                  <a:srgbClr val="000000"/>
                </a:solidFill>
                <a:latin typeface="Century Gothic" panose="020B0502020202020204" pitchFamily="34" charset="0"/>
              </a:rPr>
              <a:t>   </a:t>
            </a:r>
            <a:br>
              <a:rPr lang="fr-BE" sz="1800" dirty="0">
                <a:solidFill>
                  <a:srgbClr val="000000"/>
                </a:solidFill>
                <a:latin typeface="Century Gothic" panose="020B0502020202020204" pitchFamily="34" charset="0"/>
              </a:rPr>
            </a:br>
            <a:endParaRPr lang="fr-BE" sz="2700" dirty="0">
              <a:solidFill>
                <a:schemeClr val="bg1">
                  <a:lumMod val="50000"/>
                </a:schemeClr>
              </a:solidFill>
            </a:endParaRPr>
          </a:p>
        </p:txBody>
      </p:sp>
      <p:sp>
        <p:nvSpPr>
          <p:cNvPr id="6" name="Espace réservé du contenu 2">
            <a:extLst>
              <a:ext uri="{FF2B5EF4-FFF2-40B4-BE49-F238E27FC236}">
                <a16:creationId xmlns:a16="http://schemas.microsoft.com/office/drawing/2014/main" id="{8C2F37E7-FB06-4CFA-BBFB-CA9BD6AC52D6}"/>
              </a:ext>
            </a:extLst>
          </p:cNvPr>
          <p:cNvSpPr txBox="1">
            <a:spLocks/>
          </p:cNvSpPr>
          <p:nvPr/>
        </p:nvSpPr>
        <p:spPr>
          <a:xfrm>
            <a:off x="2024547" y="2262554"/>
            <a:ext cx="8305251" cy="3977640"/>
          </a:xfrm>
          <a:prstGeom prst="rect">
            <a:avLst/>
          </a:prstGeom>
        </p:spPr>
        <p:txBody>
          <a:bodyPr/>
          <a:lst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600" dirty="0">
                <a:solidFill>
                  <a:srgbClr val="000000"/>
                </a:solidFill>
                <a:latin typeface="Century Gothic" panose="020B0502020202020204" pitchFamily="34" charset="0"/>
                <a:ea typeface="+mj-ea"/>
                <a:cs typeface="Arial" pitchFamily="34" charset="0"/>
                <a:hlinkClick r:id="rId3">
                  <a:extLst>
                    <a:ext uri="{A12FA001-AC4F-418D-AE19-62706E023703}">
                      <ahyp:hlinkClr xmlns:ahyp="http://schemas.microsoft.com/office/drawing/2018/hyperlinkcolor" val="tx"/>
                    </a:ext>
                  </a:extLst>
                </a:hlinkClick>
              </a:rPr>
              <a:t>DMP creation</a:t>
            </a:r>
            <a:r>
              <a:rPr lang="en-US" sz="1600" dirty="0">
                <a:solidFill>
                  <a:srgbClr val="000000"/>
                </a:solidFill>
                <a:latin typeface="Century Gothic" panose="020B0502020202020204" pitchFamily="34" charset="0"/>
                <a:ea typeface="+mj-ea"/>
                <a:cs typeface="Arial" pitchFamily="34" charset="0"/>
              </a:rPr>
              <a:t> </a:t>
            </a:r>
          </a:p>
          <a:p>
            <a:pPr algn="just"/>
            <a:endParaRPr lang="en-US" sz="1600" dirty="0">
              <a:solidFill>
                <a:srgbClr val="000000"/>
              </a:solidFill>
              <a:latin typeface="Century Gothic" panose="020B0502020202020204" pitchFamily="34" charset="0"/>
              <a:ea typeface="+mj-ea"/>
              <a:cs typeface="Arial" pitchFamily="34" charset="0"/>
            </a:endParaRPr>
          </a:p>
          <a:p>
            <a:pPr algn="just"/>
            <a:r>
              <a:rPr lang="en-US" sz="1600" dirty="0">
                <a:solidFill>
                  <a:srgbClr val="000000"/>
                </a:solidFill>
                <a:latin typeface="Century Gothic" panose="020B0502020202020204" pitchFamily="34" charset="0"/>
                <a:ea typeface="+mj-ea"/>
                <a:cs typeface="Arial" pitchFamily="34" charset="0"/>
                <a:hlinkClick r:id="rId4">
                  <a:extLst>
                    <a:ext uri="{A12FA001-AC4F-418D-AE19-62706E023703}">
                      <ahyp:hlinkClr xmlns:ahyp="http://schemas.microsoft.com/office/drawing/2018/hyperlinkcolor" val="tx"/>
                    </a:ext>
                  </a:extLst>
                </a:hlinkClick>
              </a:rPr>
              <a:t>Plan data management cost</a:t>
            </a:r>
            <a:r>
              <a:rPr lang="en-US" sz="1600" dirty="0">
                <a:solidFill>
                  <a:srgbClr val="000000"/>
                </a:solidFill>
                <a:latin typeface="Century Gothic" panose="020B0502020202020204" pitchFamily="34" charset="0"/>
                <a:ea typeface="+mj-ea"/>
                <a:cs typeface="Arial" pitchFamily="34" charset="0"/>
              </a:rPr>
              <a:t> </a:t>
            </a:r>
          </a:p>
          <a:p>
            <a:pPr algn="just"/>
            <a:endParaRPr lang="en-US" sz="1600" dirty="0">
              <a:solidFill>
                <a:srgbClr val="000000"/>
              </a:solidFill>
              <a:latin typeface="Century Gothic" panose="020B0502020202020204" pitchFamily="34" charset="0"/>
              <a:ea typeface="+mj-ea"/>
              <a:cs typeface="Arial" pitchFamily="34" charset="0"/>
            </a:endParaRPr>
          </a:p>
          <a:p>
            <a:pPr algn="just"/>
            <a:r>
              <a:rPr lang="en-US" sz="1600" dirty="0">
                <a:solidFill>
                  <a:srgbClr val="000000"/>
                </a:solidFill>
                <a:latin typeface="Century Gothic" panose="020B0502020202020204" pitchFamily="34" charset="0"/>
                <a:ea typeface="+mj-ea"/>
                <a:cs typeface="Arial" pitchFamily="34" charset="0"/>
                <a:hlinkClick r:id="rId5">
                  <a:extLst>
                    <a:ext uri="{A12FA001-AC4F-418D-AE19-62706E023703}">
                      <ahyp:hlinkClr xmlns:ahyp="http://schemas.microsoft.com/office/drawing/2018/hyperlinkcolor" val="tx"/>
                    </a:ext>
                  </a:extLst>
                </a:hlinkClick>
              </a:rPr>
              <a:t>Factsheets for Horizon projects</a:t>
            </a:r>
            <a:r>
              <a:rPr lang="en-US" sz="1600" dirty="0">
                <a:solidFill>
                  <a:srgbClr val="000000"/>
                </a:solidFill>
                <a:latin typeface="Century Gothic" panose="020B0502020202020204" pitchFamily="34" charset="0"/>
                <a:ea typeface="+mj-ea"/>
                <a:cs typeface="Arial" pitchFamily="34" charset="0"/>
              </a:rPr>
              <a:t> </a:t>
            </a:r>
          </a:p>
          <a:p>
            <a:pPr algn="just"/>
            <a:endParaRPr lang="en-US" sz="1600" dirty="0">
              <a:solidFill>
                <a:srgbClr val="000000"/>
              </a:solidFill>
              <a:latin typeface="Century Gothic" panose="020B0502020202020204" pitchFamily="34" charset="0"/>
              <a:ea typeface="+mj-ea"/>
              <a:cs typeface="Arial" pitchFamily="34" charset="0"/>
            </a:endParaRPr>
          </a:p>
          <a:p>
            <a:pPr algn="just"/>
            <a:r>
              <a:rPr lang="en-US" sz="1600" dirty="0">
                <a:solidFill>
                  <a:srgbClr val="000000"/>
                </a:solidFill>
                <a:latin typeface="Century Gothic" panose="020B0502020202020204" pitchFamily="34" charset="0"/>
                <a:ea typeface="+mj-ea"/>
                <a:cs typeface="Arial" pitchFamily="34" charset="0"/>
                <a:hlinkClick r:id="rId6">
                  <a:extLst>
                    <a:ext uri="{A12FA001-AC4F-418D-AE19-62706E023703}">
                      <ahyp:hlinkClr xmlns:ahyp="http://schemas.microsoft.com/office/drawing/2018/hyperlinkcolor" val="tx"/>
                    </a:ext>
                  </a:extLst>
                </a:hlinkClick>
              </a:rPr>
              <a:t>Use of data in European projects</a:t>
            </a:r>
            <a:endParaRPr lang="en-US" sz="1600" dirty="0">
              <a:solidFill>
                <a:srgbClr val="000000"/>
              </a:solidFill>
              <a:latin typeface="Century Gothic" panose="020B0502020202020204" pitchFamily="34" charset="0"/>
              <a:ea typeface="+mj-ea"/>
              <a:cs typeface="Arial" pitchFamily="34" charset="0"/>
            </a:endParaRPr>
          </a:p>
          <a:p>
            <a:pPr algn="just"/>
            <a:endParaRPr lang="en-US" sz="1600" dirty="0">
              <a:solidFill>
                <a:srgbClr val="000000"/>
              </a:solidFill>
              <a:latin typeface="Century Gothic" panose="020B0502020202020204" pitchFamily="34" charset="0"/>
              <a:ea typeface="+mj-ea"/>
              <a:cs typeface="Arial" pitchFamily="34" charset="0"/>
            </a:endParaRPr>
          </a:p>
          <a:p>
            <a:pPr algn="just"/>
            <a:endParaRPr lang="en-US" sz="1600" dirty="0">
              <a:solidFill>
                <a:srgbClr val="000000"/>
              </a:solidFill>
              <a:latin typeface="Century Gothic" panose="020B0502020202020204" pitchFamily="34" charset="0"/>
              <a:ea typeface="+mj-ea"/>
              <a:cs typeface="Arial" pitchFamily="34" charset="0"/>
            </a:endParaRPr>
          </a:p>
          <a:p>
            <a:pPr algn="just"/>
            <a:endParaRPr lang="en-US" sz="1600" dirty="0">
              <a:solidFill>
                <a:srgbClr val="000000"/>
              </a:solidFill>
              <a:latin typeface="Century Gothic" panose="020B0502020202020204" pitchFamily="34" charset="0"/>
              <a:ea typeface="+mj-ea"/>
              <a:cs typeface="Arial" pitchFamily="34" charset="0"/>
            </a:endParaRPr>
          </a:p>
          <a:p>
            <a:pPr algn="just"/>
            <a:r>
              <a:rPr lang="en-US" sz="1600" dirty="0">
                <a:solidFill>
                  <a:srgbClr val="000000"/>
                </a:solidFill>
                <a:latin typeface="Century Gothic" panose="020B0502020202020204" pitchFamily="34" charset="0"/>
                <a:ea typeface="+mj-ea"/>
                <a:cs typeface="Arial" pitchFamily="34" charset="0"/>
              </a:rPr>
              <a:t> </a:t>
            </a:r>
          </a:p>
          <a:p>
            <a:endParaRPr lang="fr-BE" dirty="0"/>
          </a:p>
        </p:txBody>
      </p:sp>
    </p:spTree>
    <p:extLst>
      <p:ext uri="{BB962C8B-B14F-4D97-AF65-F5344CB8AC3E}">
        <p14:creationId xmlns:p14="http://schemas.microsoft.com/office/powerpoint/2010/main" val="204488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860E5-C92D-6573-362A-FD5F693DD846}"/>
              </a:ext>
            </a:extLst>
          </p:cNvPr>
          <p:cNvSpPr>
            <a:spLocks noGrp="1"/>
          </p:cNvSpPr>
          <p:nvPr>
            <p:ph type="title"/>
          </p:nvPr>
        </p:nvSpPr>
        <p:spPr/>
        <p:txBody>
          <a:bodyPr/>
          <a:lstStyle/>
          <a:p>
            <a:r>
              <a:rPr lang="fr-FR" dirty="0" err="1"/>
              <a:t>What</a:t>
            </a:r>
            <a:r>
              <a:rPr lang="fr-FR" dirty="0"/>
              <a:t> </a:t>
            </a:r>
            <a:r>
              <a:rPr lang="fr-FR" dirty="0" err="1"/>
              <a:t>is</a:t>
            </a:r>
            <a:r>
              <a:rPr lang="fr-FR" dirty="0"/>
              <a:t> a DMP?</a:t>
            </a:r>
            <a:endParaRPr lang="fr-BE" dirty="0"/>
          </a:p>
        </p:txBody>
      </p:sp>
      <p:graphicFrame>
        <p:nvGraphicFramePr>
          <p:cNvPr id="4" name="Espace réservé du contenu 3">
            <a:extLst>
              <a:ext uri="{FF2B5EF4-FFF2-40B4-BE49-F238E27FC236}">
                <a16:creationId xmlns:a16="http://schemas.microsoft.com/office/drawing/2014/main" id="{90FD27B3-73C9-5B4C-BB33-819CB41FD162}"/>
              </a:ext>
            </a:extLst>
          </p:cNvPr>
          <p:cNvGraphicFramePr>
            <a:graphicFrameLocks/>
          </p:cNvGraphicFramePr>
          <p:nvPr>
            <p:extLst>
              <p:ext uri="{D42A27DB-BD31-4B8C-83A1-F6EECF244321}">
                <p14:modId xmlns:p14="http://schemas.microsoft.com/office/powerpoint/2010/main" val="3926538538"/>
              </p:ext>
            </p:extLst>
          </p:nvPr>
        </p:nvGraphicFramePr>
        <p:xfrm>
          <a:off x="4741821" y="1435608"/>
          <a:ext cx="7886700" cy="35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ous-titre 2">
            <a:extLst>
              <a:ext uri="{FF2B5EF4-FFF2-40B4-BE49-F238E27FC236}">
                <a16:creationId xmlns:a16="http://schemas.microsoft.com/office/drawing/2014/main" id="{875A334F-4BF5-3EA1-A6F7-CB55970CFBE9}"/>
              </a:ext>
            </a:extLst>
          </p:cNvPr>
          <p:cNvSpPr txBox="1">
            <a:spLocks/>
          </p:cNvSpPr>
          <p:nvPr/>
        </p:nvSpPr>
        <p:spPr>
          <a:xfrm>
            <a:off x="631933" y="1921648"/>
            <a:ext cx="3747562" cy="37572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800" dirty="0">
              <a:solidFill>
                <a:prstClr val="black"/>
              </a:solidFill>
              <a:latin typeface="Segoe UI"/>
            </a:endParaRPr>
          </a:p>
          <a:p>
            <a:pPr algn="just"/>
            <a:r>
              <a:rPr lang="en-US" sz="1800" dirty="0" err="1">
                <a:solidFill>
                  <a:prstClr val="black"/>
                </a:solidFill>
                <a:latin typeface="Segoe UI"/>
              </a:rPr>
              <a:t>Formalised</a:t>
            </a:r>
            <a:r>
              <a:rPr lang="en-US" sz="1800" dirty="0">
                <a:solidFill>
                  <a:prstClr val="black"/>
                </a:solidFill>
                <a:latin typeface="Segoe UI"/>
              </a:rPr>
              <a:t> document structuring a whole range of information on data management within the project.</a:t>
            </a:r>
          </a:p>
          <a:p>
            <a:pPr algn="just"/>
            <a:r>
              <a:rPr lang="en-US" sz="1800" dirty="0">
                <a:solidFill>
                  <a:prstClr val="black"/>
                </a:solidFill>
                <a:latin typeface="Segoe UI"/>
              </a:rPr>
              <a:t>Mandatory for some project</a:t>
            </a:r>
          </a:p>
          <a:p>
            <a:pPr algn="just"/>
            <a:r>
              <a:rPr lang="en-US" sz="1800" dirty="0">
                <a:solidFill>
                  <a:prstClr val="black"/>
                </a:solidFill>
                <a:latin typeface="Segoe UI"/>
              </a:rPr>
              <a:t>It's a single, concise document, but one that can evolve!</a:t>
            </a:r>
          </a:p>
          <a:p>
            <a:pPr algn="just"/>
            <a:r>
              <a:rPr lang="en-US" sz="1800" dirty="0">
                <a:solidFill>
                  <a:prstClr val="black"/>
                </a:solidFill>
                <a:latin typeface="Segoe UI"/>
              </a:rPr>
              <a:t>The data is as open as possible, and as closed as necessary.</a:t>
            </a:r>
            <a:endParaRPr lang="fr-BE" sz="1800" dirty="0">
              <a:solidFill>
                <a:prstClr val="black"/>
              </a:solidFill>
              <a:latin typeface="Segoe UI"/>
            </a:endParaRPr>
          </a:p>
        </p:txBody>
      </p:sp>
    </p:spTree>
    <p:extLst>
      <p:ext uri="{BB962C8B-B14F-4D97-AF65-F5344CB8AC3E}">
        <p14:creationId xmlns:p14="http://schemas.microsoft.com/office/powerpoint/2010/main" val="56637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682CA-A948-CA01-7E73-BE166A9B8D01}"/>
              </a:ext>
            </a:extLst>
          </p:cNvPr>
          <p:cNvSpPr>
            <a:spLocks noGrp="1"/>
          </p:cNvSpPr>
          <p:nvPr>
            <p:ph type="title"/>
          </p:nvPr>
        </p:nvSpPr>
        <p:spPr/>
        <p:txBody>
          <a:bodyPr/>
          <a:lstStyle/>
          <a:p>
            <a:r>
              <a:rPr lang="fr-FR" dirty="0"/>
              <a:t>The concept of FAIR data</a:t>
            </a:r>
            <a:endParaRPr lang="fr-BE" dirty="0"/>
          </a:p>
        </p:txBody>
      </p:sp>
      <p:sp>
        <p:nvSpPr>
          <p:cNvPr id="4" name="ZoneTexte 3">
            <a:extLst>
              <a:ext uri="{FF2B5EF4-FFF2-40B4-BE49-F238E27FC236}">
                <a16:creationId xmlns:a16="http://schemas.microsoft.com/office/drawing/2014/main" id="{98CBF2FA-FAC3-E74A-6FB4-C49EAD7B390B}"/>
              </a:ext>
            </a:extLst>
          </p:cNvPr>
          <p:cNvSpPr txBox="1"/>
          <p:nvPr/>
        </p:nvSpPr>
        <p:spPr>
          <a:xfrm>
            <a:off x="2012679" y="1865765"/>
            <a:ext cx="7853820" cy="3416320"/>
          </a:xfrm>
          <a:prstGeom prst="rect">
            <a:avLst/>
          </a:prstGeom>
          <a:noFill/>
        </p:spPr>
        <p:txBody>
          <a:bodyPr wrap="square">
            <a:spAutoFit/>
          </a:bodyPr>
          <a:lstStyle/>
          <a:p>
            <a:r>
              <a:rPr lang="en-US" b="1" u="sng" dirty="0"/>
              <a:t>Data needs to be FAIR:</a:t>
            </a:r>
          </a:p>
          <a:p>
            <a:endParaRPr lang="en-US" b="1" u="sng" dirty="0"/>
          </a:p>
          <a:p>
            <a:pPr marL="285750" indent="-285750">
              <a:buFont typeface="Arial" panose="020B0604020202020204" pitchFamily="34" charset="0"/>
              <a:buChar char="•"/>
            </a:pPr>
            <a:r>
              <a:rPr lang="en-US" b="1" dirty="0"/>
              <a:t>Easy to find/Findable</a:t>
            </a:r>
            <a:r>
              <a:rPr lang="en-US" dirty="0"/>
              <a:t>: unique and persistent identifier, rich metadata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Accessible</a:t>
            </a:r>
            <a:r>
              <a:rPr lang="en-US" dirty="0"/>
              <a:t>: Open data or not (at least accessible metadata) - justify the conditions of access and specify the </a:t>
            </a:r>
            <a:r>
              <a:rPr lang="en-US" dirty="0" err="1"/>
              <a:t>licences</a:t>
            </a:r>
            <a:r>
              <a:rPr lang="en-US" dirty="0"/>
              <a:t> (e.g. Creative Commons, but there are some specific to data (</a:t>
            </a:r>
            <a:r>
              <a:rPr lang="en-US" dirty="0" err="1"/>
              <a:t>ODbL</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Interoperable</a:t>
            </a:r>
            <a:r>
              <a:rPr lang="en-US" dirty="0"/>
              <a:t>: non-proprietary, but standard format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Reusable</a:t>
            </a:r>
            <a:r>
              <a:rPr lang="en-US" dirty="0"/>
              <a:t>: Free, conditionally or for a fee - Clear, verified and well described data</a:t>
            </a:r>
            <a:endParaRPr lang="fr-BE" dirty="0"/>
          </a:p>
        </p:txBody>
      </p:sp>
    </p:spTree>
    <p:extLst>
      <p:ext uri="{BB962C8B-B14F-4D97-AF65-F5344CB8AC3E}">
        <p14:creationId xmlns:p14="http://schemas.microsoft.com/office/powerpoint/2010/main" val="13980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B90CBA8-966A-4324-85FA-9667D0FD04F3}"/>
              </a:ext>
            </a:extLst>
          </p:cNvPr>
          <p:cNvSpPr txBox="1"/>
          <p:nvPr/>
        </p:nvSpPr>
        <p:spPr>
          <a:xfrm>
            <a:off x="1674313" y="781240"/>
            <a:ext cx="8755692" cy="5646161"/>
          </a:xfrm>
          <a:prstGeom prst="rect">
            <a:avLst/>
          </a:prstGeom>
          <a:noFill/>
        </p:spPr>
        <p:txBody>
          <a:bodyPr wrap="square" rtlCol="0">
            <a:spAutoFit/>
          </a:bodyPr>
          <a:lstStyle/>
          <a:p>
            <a:pPr>
              <a:lnSpc>
                <a:spcPct val="90000"/>
              </a:lnSpc>
              <a:spcBef>
                <a:spcPct val="0"/>
              </a:spcBef>
            </a:pPr>
            <a:r>
              <a:rPr lang="fr-BE" sz="2100" dirty="0" err="1">
                <a:solidFill>
                  <a:schemeClr val="bg2">
                    <a:lumMod val="25000"/>
                  </a:schemeClr>
                </a:solidFill>
                <a:latin typeface="+mj-lt"/>
                <a:ea typeface="+mj-ea"/>
                <a:cs typeface="+mj-cs"/>
              </a:rPr>
              <a:t>Advantages</a:t>
            </a:r>
            <a:endParaRPr lang="fr-BE" sz="2100" dirty="0">
              <a:solidFill>
                <a:schemeClr val="bg2">
                  <a:lumMod val="25000"/>
                </a:schemeClr>
              </a:solidFill>
              <a:latin typeface="+mj-lt"/>
              <a:ea typeface="+mj-ea"/>
              <a:cs typeface="+mj-cs"/>
            </a:endParaRPr>
          </a:p>
          <a:p>
            <a:endParaRPr lang="fr-BE" u="sng" dirty="0"/>
          </a:p>
          <a:p>
            <a:pPr marL="557213" lvl="1" indent="-214313">
              <a:buFont typeface="Arial" panose="020B0604020202020204" pitchFamily="34" charset="0"/>
              <a:buChar char="•"/>
            </a:pPr>
            <a:r>
              <a:rPr lang="en-US" b="1" dirty="0"/>
              <a:t>Reproducibility</a:t>
            </a:r>
            <a:r>
              <a:rPr lang="en-US" dirty="0"/>
              <a:t> and </a:t>
            </a:r>
            <a:r>
              <a:rPr lang="en-US" b="1" dirty="0"/>
              <a:t>transparency</a:t>
            </a:r>
            <a:r>
              <a:rPr lang="en-US" dirty="0"/>
              <a:t> of the research. </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b="1" dirty="0"/>
              <a:t>Access to data </a:t>
            </a:r>
            <a:r>
              <a:rPr lang="en-US" dirty="0"/>
              <a:t>collected by other researchers in other locations. </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b="1" dirty="0"/>
              <a:t>Research data can also be shared with civil society</a:t>
            </a:r>
            <a:r>
              <a:rPr lang="en-US" dirty="0"/>
              <a:t>. </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b="1" dirty="0"/>
              <a:t>The RDM allows all legal precautions to be taken</a:t>
            </a:r>
            <a:r>
              <a:rPr lang="en-US" dirty="0"/>
              <a:t>, such as respecting the rights of respondents or industry sponsorship contracts, for example through restricted access and embargo periods.</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b="1" dirty="0"/>
              <a:t>Rigorous</a:t>
            </a:r>
            <a:r>
              <a:rPr lang="en-US" dirty="0"/>
              <a:t> and </a:t>
            </a:r>
            <a:r>
              <a:rPr lang="en-US" b="1" dirty="0"/>
              <a:t>systematic citation </a:t>
            </a:r>
            <a:r>
              <a:rPr lang="en-US" dirty="0"/>
              <a:t>of research data</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dirty="0"/>
              <a:t>A unique identifier permanently establishes the citation and must be both sufficiently flexible to meet the expectations of each research area and sufficiently "common" to apply to all (DOI article citations, for example).</a:t>
            </a:r>
            <a:endParaRPr lang="fr-BE" dirty="0"/>
          </a:p>
          <a:p>
            <a:endParaRPr lang="fr-BE" dirty="0"/>
          </a:p>
          <a:p>
            <a:pPr marL="214313" indent="-214313">
              <a:buFontTx/>
              <a:buChar char="-"/>
            </a:pPr>
            <a:endParaRPr lang="fr-BE" dirty="0"/>
          </a:p>
          <a:p>
            <a:pPr marL="214313" indent="-214313">
              <a:buFontTx/>
              <a:buChar char="-"/>
            </a:pPr>
            <a:endParaRPr lang="fr-BE" dirty="0"/>
          </a:p>
        </p:txBody>
      </p:sp>
    </p:spTree>
    <p:extLst>
      <p:ext uri="{BB962C8B-B14F-4D97-AF65-F5344CB8AC3E}">
        <p14:creationId xmlns:p14="http://schemas.microsoft.com/office/powerpoint/2010/main" val="126105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01132" y="398711"/>
            <a:ext cx="5157839" cy="640080"/>
          </a:xfrm>
        </p:spPr>
        <p:txBody>
          <a:bodyPr rtlCol="0">
            <a:normAutofit/>
          </a:bodyPr>
          <a:lstStyle/>
          <a:p>
            <a:pPr lvl="0" eaLnBrk="0" fontAlgn="base" hangingPunct="0">
              <a:spcAft>
                <a:spcPct val="0"/>
              </a:spcAft>
            </a:pPr>
            <a:r>
              <a:rPr lang="fr-FR" noProof="1">
                <a:latin typeface="Segoe UI Light" panose="020B0502040204020203" pitchFamily="34" charset="0"/>
                <a:cs typeface="Segoe UI Light" panose="020B0502040204020203" pitchFamily="34" charset="0"/>
              </a:rPr>
              <a:t>Data management costs</a:t>
            </a:r>
          </a:p>
        </p:txBody>
      </p:sp>
      <p:sp>
        <p:nvSpPr>
          <p:cNvPr id="2" name="ZoneTexte 1">
            <a:extLst>
              <a:ext uri="{FF2B5EF4-FFF2-40B4-BE49-F238E27FC236}">
                <a16:creationId xmlns:a16="http://schemas.microsoft.com/office/drawing/2014/main" id="{4B90CBA8-966A-4324-85FA-9667D0FD04F3}"/>
              </a:ext>
            </a:extLst>
          </p:cNvPr>
          <p:cNvSpPr txBox="1"/>
          <p:nvPr/>
        </p:nvSpPr>
        <p:spPr>
          <a:xfrm>
            <a:off x="974558" y="1294808"/>
            <a:ext cx="9974179" cy="5235279"/>
          </a:xfrm>
          <a:prstGeom prst="rect">
            <a:avLst/>
          </a:prstGeom>
          <a:noFill/>
        </p:spPr>
        <p:txBody>
          <a:bodyPr wrap="square" rtlCol="0">
            <a:spAutoFit/>
          </a:bodyPr>
          <a:lstStyle/>
          <a:p>
            <a:pPr marL="557213" lvl="1" indent="-214313">
              <a:lnSpc>
                <a:spcPct val="115000"/>
              </a:lnSpc>
              <a:buFont typeface="Arial" panose="020B0604020202020204" pitchFamily="34" charset="0"/>
              <a:buChar char="•"/>
            </a:pPr>
            <a:r>
              <a:rPr lang="en-US" dirty="0"/>
              <a:t>Producing good quality research data can be expensive. </a:t>
            </a:r>
          </a:p>
          <a:p>
            <a:pPr marL="557213" lvl="1" indent="-214313">
              <a:lnSpc>
                <a:spcPct val="115000"/>
              </a:lnSpc>
              <a:buFont typeface="Arial" panose="020B0604020202020204" pitchFamily="34" charset="0"/>
              <a:buChar char="•"/>
            </a:pPr>
            <a:endParaRPr lang="en-US" dirty="0"/>
          </a:p>
          <a:p>
            <a:pPr marL="557213" lvl="1" indent="-214313">
              <a:lnSpc>
                <a:spcPct val="115000"/>
              </a:lnSpc>
              <a:buFont typeface="Arial" panose="020B0604020202020204" pitchFamily="34" charset="0"/>
              <a:buChar char="•"/>
            </a:pPr>
            <a:r>
              <a:rPr lang="en-US" dirty="0"/>
              <a:t>In addition to the costs of data collection, data management, preservation, documentation, storage and publication can be costly. </a:t>
            </a:r>
          </a:p>
          <a:p>
            <a:pPr marL="557213" lvl="1" indent="-214313">
              <a:lnSpc>
                <a:spcPct val="115000"/>
              </a:lnSpc>
              <a:buFont typeface="Arial" panose="020B0604020202020204" pitchFamily="34" charset="0"/>
              <a:buChar char="•"/>
            </a:pPr>
            <a:endParaRPr lang="en-US" dirty="0"/>
          </a:p>
          <a:p>
            <a:pPr marL="557213" lvl="1" indent="-214313">
              <a:lnSpc>
                <a:spcPct val="115000"/>
              </a:lnSpc>
              <a:buFont typeface="Arial" panose="020B0604020202020204" pitchFamily="34" charset="0"/>
              <a:buChar char="•"/>
            </a:pPr>
            <a:r>
              <a:rPr lang="en-US" dirty="0"/>
              <a:t>You need to think about all the costs involved (IT, server, etc.). </a:t>
            </a:r>
          </a:p>
          <a:p>
            <a:pPr marL="557213" lvl="1" indent="-214313">
              <a:lnSpc>
                <a:spcPct val="115000"/>
              </a:lnSpc>
              <a:buFont typeface="Arial" panose="020B0604020202020204" pitchFamily="34" charset="0"/>
              <a:buChar char="•"/>
            </a:pPr>
            <a:endParaRPr lang="en-US" dirty="0"/>
          </a:p>
          <a:p>
            <a:pPr marL="557213" lvl="1" indent="-214313">
              <a:lnSpc>
                <a:spcPct val="115000"/>
              </a:lnSpc>
              <a:buFont typeface="Arial" panose="020B0604020202020204" pitchFamily="34" charset="0"/>
              <a:buChar char="•"/>
            </a:pPr>
            <a:r>
              <a:rPr lang="en-US" dirty="0"/>
              <a:t>These costs may be eligible under certain calls for projects.</a:t>
            </a:r>
            <a:endParaRPr lang="fr-BE" sz="2000" dirty="0">
              <a:solidFill>
                <a:srgbClr val="000000"/>
              </a:solidFill>
              <a:latin typeface="Arial Nova" panose="020B0504020202020204" pitchFamily="34" charset="0"/>
              <a:ea typeface="Times New Roman" panose="02020603050405020304" pitchFamily="18" charset="0"/>
              <a:cs typeface="Helvetica" panose="020B0604020202020204" pitchFamily="34" charset="0"/>
            </a:endParaRPr>
          </a:p>
          <a:p>
            <a:pPr algn="just">
              <a:lnSpc>
                <a:spcPct val="115000"/>
              </a:lnSpc>
            </a:pPr>
            <a:endParaRPr lang="fr-BE" sz="2000" dirty="0">
              <a:solidFill>
                <a:srgbClr val="000000"/>
              </a:solidFill>
              <a:latin typeface="Arial Nova" panose="020B0504020202020204" pitchFamily="34" charset="0"/>
              <a:ea typeface="Times New Roman" panose="02020603050405020304" pitchFamily="18" charset="0"/>
              <a:cs typeface="Helvetica" panose="020B0604020202020204" pitchFamily="34" charset="0"/>
            </a:endParaRPr>
          </a:p>
          <a:p>
            <a:pPr marL="342900" lvl="1">
              <a:lnSpc>
                <a:spcPct val="115000"/>
              </a:lnSpc>
            </a:pPr>
            <a:r>
              <a:rPr lang="fr-BE" sz="1400" dirty="0"/>
              <a:t>Utrecht </a:t>
            </a:r>
            <a:r>
              <a:rPr lang="fr-BE" sz="1400" dirty="0" err="1"/>
              <a:t>university</a:t>
            </a:r>
            <a:r>
              <a:rPr lang="fr-BE" sz="1400" dirty="0"/>
              <a:t>: </a:t>
            </a:r>
            <a:r>
              <a:rPr lang="fr-BE" sz="1400" dirty="0">
                <a:hlinkClick r:id="rId3">
                  <a:extLst>
                    <a:ext uri="{A12FA001-AC4F-418D-AE19-62706E023703}">
                      <ahyp:hlinkClr xmlns:ahyp="http://schemas.microsoft.com/office/drawing/2018/hyperlinkcolor" val="tx"/>
                    </a:ext>
                  </a:extLst>
                </a:hlinkClick>
              </a:rPr>
              <a:t>https://www.uu.nl/en/research/research-data-management/guides/costs-of-data-management</a:t>
            </a:r>
            <a:endParaRPr lang="fr-BE" sz="1400" dirty="0"/>
          </a:p>
          <a:p>
            <a:pPr marL="342900" lvl="1">
              <a:lnSpc>
                <a:spcPct val="115000"/>
              </a:lnSpc>
            </a:pPr>
            <a:r>
              <a:rPr lang="fr-BE" sz="1400" dirty="0"/>
              <a:t>Essex </a:t>
            </a:r>
            <a:r>
              <a:rPr lang="fr-BE" sz="1400" dirty="0" err="1"/>
              <a:t>university</a:t>
            </a:r>
            <a:r>
              <a:rPr lang="fr-BE" sz="1400" dirty="0"/>
              <a:t> : </a:t>
            </a:r>
            <a:r>
              <a:rPr lang="fr-BE" sz="1400" dirty="0">
                <a:hlinkClick r:id="rId4">
                  <a:extLst>
                    <a:ext uri="{A12FA001-AC4F-418D-AE19-62706E023703}">
                      <ahyp:hlinkClr xmlns:ahyp="http://schemas.microsoft.com/office/drawing/2018/hyperlinkcolor" val="tx"/>
                    </a:ext>
                  </a:extLst>
                </a:hlinkClick>
              </a:rPr>
              <a:t>https://www.ukdataservice.ac.uk/media/622368/costingtool.pdf</a:t>
            </a:r>
            <a:endParaRPr lang="fr-BE" sz="1400" dirty="0"/>
          </a:p>
          <a:p>
            <a:pPr algn="just">
              <a:lnSpc>
                <a:spcPct val="115000"/>
              </a:lnSpc>
            </a:pPr>
            <a:br>
              <a:rPr lang="fr-FR" altLang="fr-FR" dirty="0">
                <a:solidFill>
                  <a:srgbClr val="000000"/>
                </a:solidFill>
                <a:latin typeface="Open Sans"/>
              </a:rPr>
            </a:br>
            <a:endParaRPr lang="fr-BE" dirty="0"/>
          </a:p>
          <a:p>
            <a:endParaRPr lang="fr-BE" dirty="0"/>
          </a:p>
          <a:p>
            <a:endParaRPr lang="fr-BE" dirty="0"/>
          </a:p>
          <a:p>
            <a:pPr lvl="1"/>
            <a:endParaRPr lang="fr-BE" dirty="0"/>
          </a:p>
          <a:p>
            <a:pPr marL="214313" indent="-214313">
              <a:buFontTx/>
              <a:buChar char="-"/>
            </a:pPr>
            <a:endParaRPr lang="fr-BE" dirty="0"/>
          </a:p>
        </p:txBody>
      </p:sp>
    </p:spTree>
    <p:extLst>
      <p:ext uri="{BB962C8B-B14F-4D97-AF65-F5344CB8AC3E}">
        <p14:creationId xmlns:p14="http://schemas.microsoft.com/office/powerpoint/2010/main" val="1980180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C7D64-6FA1-080A-B116-7A7B2063912F}"/>
              </a:ext>
            </a:extLst>
          </p:cNvPr>
          <p:cNvSpPr>
            <a:spLocks noGrp="1"/>
          </p:cNvSpPr>
          <p:nvPr>
            <p:ph type="title"/>
          </p:nvPr>
        </p:nvSpPr>
        <p:spPr/>
        <p:txBody>
          <a:bodyPr/>
          <a:lstStyle/>
          <a:p>
            <a:r>
              <a:rPr lang="fr-FR" dirty="0"/>
              <a:t>How to </a:t>
            </a:r>
            <a:r>
              <a:rPr lang="fr-FR" dirty="0" err="1"/>
              <a:t>make</a:t>
            </a:r>
            <a:r>
              <a:rPr lang="fr-FR" dirty="0"/>
              <a:t> a DMP ?</a:t>
            </a:r>
            <a:endParaRPr lang="fr-BE" dirty="0"/>
          </a:p>
        </p:txBody>
      </p:sp>
      <p:sp>
        <p:nvSpPr>
          <p:cNvPr id="4" name="Espace réservé du contenu 2">
            <a:extLst>
              <a:ext uri="{FF2B5EF4-FFF2-40B4-BE49-F238E27FC236}">
                <a16:creationId xmlns:a16="http://schemas.microsoft.com/office/drawing/2014/main" id="{4BD51CCA-9FE0-4A5F-2FE2-D24F92CA2EB4}"/>
              </a:ext>
            </a:extLst>
          </p:cNvPr>
          <p:cNvSpPr txBox="1">
            <a:spLocks/>
          </p:cNvSpPr>
          <p:nvPr/>
        </p:nvSpPr>
        <p:spPr>
          <a:xfrm>
            <a:off x="1070811" y="1877863"/>
            <a:ext cx="9745578" cy="41018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HRS4R - Research Data Management project, hereinafter referred to as the "RDM project", was approved by the French Community Government Decree of 10 December 2020. It involved all the universities of the Wallonia-Brussels Federation, under the coordination of </a:t>
            </a:r>
            <a:r>
              <a:rPr lang="en-US" sz="1800" dirty="0" err="1"/>
              <a:t>ULiège</a:t>
            </a:r>
            <a:r>
              <a:rPr lang="en-US" sz="1800" dirty="0"/>
              <a:t>.</a:t>
            </a:r>
          </a:p>
          <a:p>
            <a:endParaRPr lang="en-US" sz="1800" dirty="0"/>
          </a:p>
          <a:p>
            <a:r>
              <a:rPr lang="en-US" sz="1800" dirty="0"/>
              <a:t>Through its participation in this consortium, universities are enabling its researchers to benefit from the online tool www.dmponline.be, which makes it easier to draw up DMPs. </a:t>
            </a:r>
          </a:p>
          <a:p>
            <a:endParaRPr lang="en-US" sz="1800" dirty="0"/>
          </a:p>
          <a:p>
            <a:r>
              <a:rPr lang="en-US" sz="1800" dirty="0"/>
              <a:t>All you need to do is log on with your institutional identifier</a:t>
            </a:r>
            <a:endParaRPr lang="fr-BE" sz="1800" dirty="0"/>
          </a:p>
        </p:txBody>
      </p:sp>
    </p:spTree>
    <p:extLst>
      <p:ext uri="{BB962C8B-B14F-4D97-AF65-F5344CB8AC3E}">
        <p14:creationId xmlns:p14="http://schemas.microsoft.com/office/powerpoint/2010/main" val="374070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E1DB1AFB-14AF-4668-5D78-FF2439DF7730}"/>
              </a:ext>
            </a:extLst>
          </p:cNvPr>
          <p:cNvPicPr>
            <a:picLocks noGrp="1" noChangeAspect="1"/>
          </p:cNvPicPr>
          <p:nvPr>
            <p:ph idx="1"/>
          </p:nvPr>
        </p:nvPicPr>
        <p:blipFill>
          <a:blip r:embed="rId2"/>
          <a:stretch>
            <a:fillRect/>
          </a:stretch>
        </p:blipFill>
        <p:spPr>
          <a:xfrm>
            <a:off x="2341499" y="700089"/>
            <a:ext cx="7509001" cy="5457821"/>
          </a:xfrm>
        </p:spPr>
      </p:pic>
      <p:sp>
        <p:nvSpPr>
          <p:cNvPr id="4" name="Espace réservé du texte 3">
            <a:extLst>
              <a:ext uri="{FF2B5EF4-FFF2-40B4-BE49-F238E27FC236}">
                <a16:creationId xmlns:a16="http://schemas.microsoft.com/office/drawing/2014/main" id="{86D207AD-5A33-412B-35F8-AB31010D175C}"/>
              </a:ext>
            </a:extLst>
          </p:cNvPr>
          <p:cNvSpPr>
            <a:spLocks noGrp="1"/>
          </p:cNvSpPr>
          <p:nvPr>
            <p:ph type="body" sz="quarter" idx="15"/>
          </p:nvPr>
        </p:nvSpPr>
        <p:spPr/>
        <p:txBody>
          <a:bodyPr/>
          <a:lstStyle/>
          <a:p>
            <a:endParaRPr lang="fr-BE"/>
          </a:p>
        </p:txBody>
      </p:sp>
      <p:sp>
        <p:nvSpPr>
          <p:cNvPr id="5" name="Espace réservé du numéro de diapositive 4">
            <a:extLst>
              <a:ext uri="{FF2B5EF4-FFF2-40B4-BE49-F238E27FC236}">
                <a16:creationId xmlns:a16="http://schemas.microsoft.com/office/drawing/2014/main" id="{F848B60B-0A99-3C95-ACFB-A7949489CCD5}"/>
              </a:ext>
            </a:extLst>
          </p:cNvPr>
          <p:cNvSpPr>
            <a:spLocks noGrp="1"/>
          </p:cNvSpPr>
          <p:nvPr>
            <p:ph type="sldNum" sz="quarter" idx="16"/>
          </p:nvPr>
        </p:nvSpPr>
        <p:spPr/>
        <p:txBody>
          <a:bodyPr/>
          <a:lstStyle/>
          <a:p>
            <a:pPr>
              <a:defRPr/>
            </a:pPr>
            <a:fld id="{B27E66B0-5CBE-4E0A-A5C6-DF540FEFB54A}" type="slidenum">
              <a:rPr lang="fr-BE" smtClean="0"/>
              <a:pPr>
                <a:defRPr/>
              </a:pPr>
              <a:t>7</a:t>
            </a:fld>
            <a:endParaRPr lang="fr-BE" dirty="0"/>
          </a:p>
        </p:txBody>
      </p:sp>
      <p:sp>
        <p:nvSpPr>
          <p:cNvPr id="6" name="Espace réservé du pied de page 5">
            <a:extLst>
              <a:ext uri="{FF2B5EF4-FFF2-40B4-BE49-F238E27FC236}">
                <a16:creationId xmlns:a16="http://schemas.microsoft.com/office/drawing/2014/main" id="{1020F4A8-5A20-E32E-209A-A938E3F5A6D4}"/>
              </a:ext>
            </a:extLst>
          </p:cNvPr>
          <p:cNvSpPr>
            <a:spLocks noGrp="1"/>
          </p:cNvSpPr>
          <p:nvPr>
            <p:ph type="ftr" sz="quarter" idx="17"/>
          </p:nvPr>
        </p:nvSpPr>
        <p:spPr/>
        <p:txBody>
          <a:bodyPr/>
          <a:lstStyle/>
          <a:p>
            <a:pPr>
              <a:defRPr/>
            </a:pPr>
            <a:r>
              <a:rPr lang="fr-BE"/>
              <a:t>Manage your data</a:t>
            </a:r>
            <a:endParaRPr lang="fr-BE" dirty="0"/>
          </a:p>
        </p:txBody>
      </p:sp>
    </p:spTree>
    <p:extLst>
      <p:ext uri="{BB962C8B-B14F-4D97-AF65-F5344CB8AC3E}">
        <p14:creationId xmlns:p14="http://schemas.microsoft.com/office/powerpoint/2010/main" val="233416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6A1CC11B-B67C-B754-64F5-D9000086A7F9}"/>
              </a:ext>
            </a:extLst>
          </p:cNvPr>
          <p:cNvPicPr>
            <a:picLocks noGrp="1" noChangeAspect="1"/>
          </p:cNvPicPr>
          <p:nvPr>
            <p:ph idx="1"/>
          </p:nvPr>
        </p:nvPicPr>
        <p:blipFill>
          <a:blip r:embed="rId2"/>
          <a:stretch>
            <a:fillRect/>
          </a:stretch>
        </p:blipFill>
        <p:spPr>
          <a:xfrm>
            <a:off x="1981200" y="1618437"/>
            <a:ext cx="8229600" cy="4489491"/>
          </a:xfrm>
        </p:spPr>
      </p:pic>
      <p:sp>
        <p:nvSpPr>
          <p:cNvPr id="4" name="Espace réservé du texte 3">
            <a:extLst>
              <a:ext uri="{FF2B5EF4-FFF2-40B4-BE49-F238E27FC236}">
                <a16:creationId xmlns:a16="http://schemas.microsoft.com/office/drawing/2014/main" id="{49ACA9EA-8567-855C-9AA5-7D60E2C8BB58}"/>
              </a:ext>
            </a:extLst>
          </p:cNvPr>
          <p:cNvSpPr>
            <a:spLocks noGrp="1"/>
          </p:cNvSpPr>
          <p:nvPr>
            <p:ph type="body" sz="quarter" idx="15"/>
          </p:nvPr>
        </p:nvSpPr>
        <p:spPr/>
        <p:txBody>
          <a:bodyPr/>
          <a:lstStyle/>
          <a:p>
            <a:endParaRPr lang="fr-BE"/>
          </a:p>
        </p:txBody>
      </p:sp>
      <p:sp>
        <p:nvSpPr>
          <p:cNvPr id="5" name="Espace réservé du numéro de diapositive 4">
            <a:extLst>
              <a:ext uri="{FF2B5EF4-FFF2-40B4-BE49-F238E27FC236}">
                <a16:creationId xmlns:a16="http://schemas.microsoft.com/office/drawing/2014/main" id="{A341008A-11E3-965D-A883-FC156FEE5993}"/>
              </a:ext>
            </a:extLst>
          </p:cNvPr>
          <p:cNvSpPr>
            <a:spLocks noGrp="1"/>
          </p:cNvSpPr>
          <p:nvPr>
            <p:ph type="sldNum" sz="quarter" idx="16"/>
          </p:nvPr>
        </p:nvSpPr>
        <p:spPr/>
        <p:txBody>
          <a:bodyPr/>
          <a:lstStyle/>
          <a:p>
            <a:pPr>
              <a:defRPr/>
            </a:pPr>
            <a:fld id="{B27E66B0-5CBE-4E0A-A5C6-DF540FEFB54A}" type="slidenum">
              <a:rPr lang="fr-BE" smtClean="0"/>
              <a:pPr>
                <a:defRPr/>
              </a:pPr>
              <a:t>8</a:t>
            </a:fld>
            <a:endParaRPr lang="fr-BE" dirty="0"/>
          </a:p>
        </p:txBody>
      </p:sp>
      <p:sp>
        <p:nvSpPr>
          <p:cNvPr id="6" name="Espace réservé du pied de page 5">
            <a:extLst>
              <a:ext uri="{FF2B5EF4-FFF2-40B4-BE49-F238E27FC236}">
                <a16:creationId xmlns:a16="http://schemas.microsoft.com/office/drawing/2014/main" id="{69B435F5-C385-9FDD-4053-6283FBCB6E22}"/>
              </a:ext>
            </a:extLst>
          </p:cNvPr>
          <p:cNvSpPr>
            <a:spLocks noGrp="1"/>
          </p:cNvSpPr>
          <p:nvPr>
            <p:ph type="ftr" sz="quarter" idx="17"/>
          </p:nvPr>
        </p:nvSpPr>
        <p:spPr/>
        <p:txBody>
          <a:bodyPr/>
          <a:lstStyle/>
          <a:p>
            <a:pPr>
              <a:defRPr/>
            </a:pPr>
            <a:r>
              <a:rPr lang="fr-BE"/>
              <a:t>Manage your data</a:t>
            </a:r>
            <a:endParaRPr lang="fr-BE" dirty="0"/>
          </a:p>
        </p:txBody>
      </p:sp>
    </p:spTree>
    <p:extLst>
      <p:ext uri="{BB962C8B-B14F-4D97-AF65-F5344CB8AC3E}">
        <p14:creationId xmlns:p14="http://schemas.microsoft.com/office/powerpoint/2010/main" val="324748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8F54D2C-D254-4D5C-FB47-D9B58424B75C}"/>
              </a:ext>
            </a:extLst>
          </p:cNvPr>
          <p:cNvPicPr>
            <a:picLocks noGrp="1" noChangeAspect="1"/>
          </p:cNvPicPr>
          <p:nvPr>
            <p:ph idx="1"/>
          </p:nvPr>
        </p:nvPicPr>
        <p:blipFill>
          <a:blip r:embed="rId2"/>
          <a:stretch>
            <a:fillRect/>
          </a:stretch>
        </p:blipFill>
        <p:spPr>
          <a:xfrm>
            <a:off x="2479433" y="684755"/>
            <a:ext cx="7233133" cy="5488490"/>
          </a:xfrm>
        </p:spPr>
      </p:pic>
      <p:sp>
        <p:nvSpPr>
          <p:cNvPr id="4" name="Espace réservé du texte 3">
            <a:extLst>
              <a:ext uri="{FF2B5EF4-FFF2-40B4-BE49-F238E27FC236}">
                <a16:creationId xmlns:a16="http://schemas.microsoft.com/office/drawing/2014/main" id="{3EA9B3C8-5063-55E8-BC5A-E3413DECD68F}"/>
              </a:ext>
            </a:extLst>
          </p:cNvPr>
          <p:cNvSpPr>
            <a:spLocks noGrp="1"/>
          </p:cNvSpPr>
          <p:nvPr>
            <p:ph type="body" sz="quarter" idx="15"/>
          </p:nvPr>
        </p:nvSpPr>
        <p:spPr/>
        <p:txBody>
          <a:bodyPr/>
          <a:lstStyle/>
          <a:p>
            <a:endParaRPr lang="fr-BE"/>
          </a:p>
        </p:txBody>
      </p:sp>
      <p:sp>
        <p:nvSpPr>
          <p:cNvPr id="5" name="Espace réservé du numéro de diapositive 4">
            <a:extLst>
              <a:ext uri="{FF2B5EF4-FFF2-40B4-BE49-F238E27FC236}">
                <a16:creationId xmlns:a16="http://schemas.microsoft.com/office/drawing/2014/main" id="{5A7C9266-5F37-F620-2DB0-8D9437CD678A}"/>
              </a:ext>
            </a:extLst>
          </p:cNvPr>
          <p:cNvSpPr>
            <a:spLocks noGrp="1"/>
          </p:cNvSpPr>
          <p:nvPr>
            <p:ph type="sldNum" sz="quarter" idx="16"/>
          </p:nvPr>
        </p:nvSpPr>
        <p:spPr/>
        <p:txBody>
          <a:bodyPr/>
          <a:lstStyle/>
          <a:p>
            <a:pPr>
              <a:defRPr/>
            </a:pPr>
            <a:fld id="{B27E66B0-5CBE-4E0A-A5C6-DF540FEFB54A}" type="slidenum">
              <a:rPr lang="fr-BE" smtClean="0"/>
              <a:pPr>
                <a:defRPr/>
              </a:pPr>
              <a:t>9</a:t>
            </a:fld>
            <a:endParaRPr lang="fr-BE" dirty="0"/>
          </a:p>
        </p:txBody>
      </p:sp>
      <p:sp>
        <p:nvSpPr>
          <p:cNvPr id="6" name="Espace réservé du pied de page 5">
            <a:extLst>
              <a:ext uri="{FF2B5EF4-FFF2-40B4-BE49-F238E27FC236}">
                <a16:creationId xmlns:a16="http://schemas.microsoft.com/office/drawing/2014/main" id="{4BD8699B-DB9F-7A49-2179-2C73A9B5F926}"/>
              </a:ext>
            </a:extLst>
          </p:cNvPr>
          <p:cNvSpPr>
            <a:spLocks noGrp="1"/>
          </p:cNvSpPr>
          <p:nvPr>
            <p:ph type="ftr" sz="quarter" idx="17"/>
          </p:nvPr>
        </p:nvSpPr>
        <p:spPr/>
        <p:txBody>
          <a:bodyPr/>
          <a:lstStyle/>
          <a:p>
            <a:pPr>
              <a:defRPr/>
            </a:pPr>
            <a:r>
              <a:rPr lang="fr-BE"/>
              <a:t>Manage your data</a:t>
            </a:r>
            <a:endParaRPr lang="fr-BE" dirty="0"/>
          </a:p>
        </p:txBody>
      </p:sp>
    </p:spTree>
    <p:extLst>
      <p:ext uri="{BB962C8B-B14F-4D97-AF65-F5344CB8AC3E}">
        <p14:creationId xmlns:p14="http://schemas.microsoft.com/office/powerpoint/2010/main" val="18258433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1290</Words>
  <Application>Microsoft Office PowerPoint</Application>
  <PresentationFormat>Grand écran</PresentationFormat>
  <Paragraphs>126</Paragraphs>
  <Slides>12</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12</vt:i4>
      </vt:variant>
    </vt:vector>
  </HeadingPairs>
  <TitlesOfParts>
    <vt:vector size="25" baseType="lpstr">
      <vt:lpstr>Arial</vt:lpstr>
      <vt:lpstr>Arial Nova</vt:lpstr>
      <vt:lpstr>Calibri</vt:lpstr>
      <vt:lpstr>Calibri Light</vt:lpstr>
      <vt:lpstr>Century Gothic</vt:lpstr>
      <vt:lpstr>Courier New</vt:lpstr>
      <vt:lpstr>Montserrat</vt:lpstr>
      <vt:lpstr>Open Sans</vt:lpstr>
      <vt:lpstr>Roboto</vt:lpstr>
      <vt:lpstr>Segoe UI</vt:lpstr>
      <vt:lpstr>Segoe UI Light</vt:lpstr>
      <vt:lpstr>Wingdings</vt:lpstr>
      <vt:lpstr>Thème Office</vt:lpstr>
      <vt:lpstr> The data management plan: concept, goals and tools</vt:lpstr>
      <vt:lpstr>What is a DMP?</vt:lpstr>
      <vt:lpstr>The concept of FAIR data</vt:lpstr>
      <vt:lpstr>Présentation PowerPoint</vt:lpstr>
      <vt:lpstr>Data management costs</vt:lpstr>
      <vt:lpstr>How to make a DMP ?</vt:lpstr>
      <vt:lpstr>Présentation PowerPoint</vt:lpstr>
      <vt:lpstr>Présentation PowerPoint</vt:lpstr>
      <vt:lpstr>Présentation PowerPoint</vt:lpstr>
      <vt:lpstr>Présentation PowerPoint</vt:lpstr>
      <vt:lpstr>Need some help ?</vt:lpstr>
      <vt:lpstr>  Useful ressources   https://www.scienceeurope.org/media/jezkhnoo/se_rdm_practical_guide_final.pdf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Cynthie MARCHAL</dc:creator>
  <cp:lastModifiedBy>David LHOIR</cp:lastModifiedBy>
  <cp:revision>4</cp:revision>
  <dcterms:created xsi:type="dcterms:W3CDTF">2023-05-25T18:07:44Z</dcterms:created>
  <dcterms:modified xsi:type="dcterms:W3CDTF">2023-06-23T12:34:34Z</dcterms:modified>
</cp:coreProperties>
</file>